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320" r:id="rId4"/>
    <p:sldId id="321" r:id="rId5"/>
    <p:sldId id="258" r:id="rId6"/>
    <p:sldId id="322" r:id="rId7"/>
    <p:sldId id="323" r:id="rId8"/>
    <p:sldId id="269" r:id="rId9"/>
    <p:sldId id="260" r:id="rId10"/>
    <p:sldId id="268" r:id="rId11"/>
    <p:sldId id="309" r:id="rId12"/>
    <p:sldId id="302" r:id="rId13"/>
    <p:sldId id="262" r:id="rId14"/>
    <p:sldId id="265" r:id="rId15"/>
    <p:sldId id="263" r:id="rId16"/>
    <p:sldId id="271" r:id="rId17"/>
    <p:sldId id="311" r:id="rId18"/>
    <p:sldId id="272" r:id="rId19"/>
    <p:sldId id="276" r:id="rId20"/>
    <p:sldId id="275" r:id="rId21"/>
    <p:sldId id="312" r:id="rId22"/>
    <p:sldId id="274" r:id="rId23"/>
    <p:sldId id="273" r:id="rId24"/>
    <p:sldId id="283" r:id="rId25"/>
    <p:sldId id="288" r:id="rId26"/>
    <p:sldId id="284" r:id="rId27"/>
    <p:sldId id="285" r:id="rId28"/>
    <p:sldId id="290" r:id="rId29"/>
    <p:sldId id="286" r:id="rId30"/>
    <p:sldId id="291" r:id="rId31"/>
    <p:sldId id="315" r:id="rId32"/>
    <p:sldId id="328" r:id="rId33"/>
    <p:sldId id="329" r:id="rId34"/>
    <p:sldId id="324" r:id="rId35"/>
    <p:sldId id="308" r:id="rId36"/>
    <p:sldId id="325" r:id="rId37"/>
    <p:sldId id="330" r:id="rId38"/>
    <p:sldId id="326" r:id="rId39"/>
    <p:sldId id="327" r:id="rId40"/>
  </p:sldIdLst>
  <p:sldSz cx="9144000" cy="6858000" type="screen4x3"/>
  <p:notesSz cx="7010400" cy="9223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33" autoAdjust="0"/>
    <p:restoredTop sz="98782" autoAdjust="0"/>
  </p:normalViewPr>
  <p:slideViewPr>
    <p:cSldViewPr>
      <p:cViewPr>
        <p:scale>
          <a:sx n="121" d="100"/>
          <a:sy n="121" d="100"/>
        </p:scale>
        <p:origin x="-63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2757" tIns="46378" rIns="92757" bIns="4637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2757" tIns="46378" rIns="92757" bIns="46378" rtlCol="0"/>
          <a:lstStyle>
            <a:lvl1pPr algn="r">
              <a:defRPr sz="1200"/>
            </a:lvl1pPr>
          </a:lstStyle>
          <a:p>
            <a:fld id="{103C891B-3658-4779-8A89-72B1D263E415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8563" y="692150"/>
            <a:ext cx="4613275" cy="3459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57" tIns="46378" rIns="92757" bIns="4637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1103"/>
            <a:ext cx="5608320" cy="4150519"/>
          </a:xfrm>
          <a:prstGeom prst="rect">
            <a:avLst/>
          </a:prstGeom>
        </p:spPr>
        <p:txBody>
          <a:bodyPr vert="horz" lIns="92757" tIns="46378" rIns="92757" bIns="4637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0605"/>
            <a:ext cx="3037840" cy="461169"/>
          </a:xfrm>
          <a:prstGeom prst="rect">
            <a:avLst/>
          </a:prstGeom>
        </p:spPr>
        <p:txBody>
          <a:bodyPr vert="horz" lIns="92757" tIns="46378" rIns="92757" bIns="4637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60605"/>
            <a:ext cx="3037840" cy="461169"/>
          </a:xfrm>
          <a:prstGeom prst="rect">
            <a:avLst/>
          </a:prstGeom>
        </p:spPr>
        <p:txBody>
          <a:bodyPr vert="horz" lIns="92757" tIns="46378" rIns="92757" bIns="46378" rtlCol="0" anchor="b"/>
          <a:lstStyle>
            <a:lvl1pPr algn="r">
              <a:defRPr sz="1200"/>
            </a:lvl1pPr>
          </a:lstStyle>
          <a:p>
            <a:fld id="{97133B5D-B6CE-49E8-9FF8-89E883C7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07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Relationship Id="rId3" Type="http://schemas.openxmlformats.org/officeDocument/2006/relationships/hyperlink" Target="https://www.youtube.com/watch?v=w15GpupQusM" TargetMode="Externa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43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27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84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22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463784"/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9BCD-3071-4E8F-B0D3-D8AC5899882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17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79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53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www.hesaitech.com</a:t>
            </a:r>
            <a:r>
              <a:rPr lang="en-US" dirty="0" smtClean="0"/>
              <a:t>/en/</a:t>
            </a:r>
            <a:r>
              <a:rPr lang="en-US" dirty="0" err="1" smtClean="0"/>
              <a:t>faq</a:t>
            </a:r>
            <a:r>
              <a:rPr lang="en-US" dirty="0" smtClean="0"/>
              <a:t>/</a:t>
            </a:r>
            <a:r>
              <a:rPr lang="en-US" dirty="0" err="1" smtClean="0"/>
              <a:t>laser.html?backUrl</a:t>
            </a:r>
            <a:r>
              <a:rPr lang="en-US" dirty="0" smtClean="0"/>
              <a:t>=/drone-</a:t>
            </a:r>
            <a:r>
              <a:rPr lang="en-US" dirty="0" err="1" smtClean="0"/>
              <a:t>mounted_natural_gas_surveillance_system.html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Capstone project: </a:t>
            </a:r>
            <a:r>
              <a:rPr lang="en-US" sz="1200" dirty="0" smtClean="0">
                <a:hlinkClick r:id="rId3"/>
              </a:rPr>
              <a:t>https://www.youtube.com/watch?v=w15GpupQusM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47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463784"/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9BCD-3071-4E8F-B0D3-D8AC5899882D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33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24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Sensing methane is difficult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27567">
              <a:defRPr/>
            </a:pPr>
            <a:fld id="{4E5386CC-76AE-42A1-8C47-02801CDFA1D8}" type="slidenum">
              <a:rPr lang="en-US">
                <a:solidFill>
                  <a:prstClr val="black"/>
                </a:solidFill>
                <a:latin typeface="Calibri"/>
              </a:rPr>
              <a:pPr defTabSz="927567">
                <a:defRPr/>
              </a:pPr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5944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mars.nasa.gov</a:t>
            </a:r>
            <a:r>
              <a:rPr lang="en-US" dirty="0" smtClean="0"/>
              <a:t>/</a:t>
            </a:r>
            <a:r>
              <a:rPr lang="en-US" dirty="0" err="1" smtClean="0"/>
              <a:t>allaboutmars</a:t>
            </a:r>
            <a:r>
              <a:rPr lang="en-US" dirty="0" smtClean="0"/>
              <a:t>/facts/#?c=</a:t>
            </a:r>
            <a:r>
              <a:rPr lang="en-US" dirty="0" err="1" smtClean="0"/>
              <a:t>inspace&amp;s</a:t>
            </a:r>
            <a:r>
              <a:rPr lang="en-US" dirty="0" smtClean="0"/>
              <a:t>=distance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59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C9BCD-3071-4E8F-B0D3-D8AC5899882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95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44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71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3B5D-B6CE-49E8-9FF8-89E883C781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02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7167-FF08-4182-BAAF-6769106781DB}" type="datetime1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E8F2F-9396-40F3-9153-C1B037C0A3BE}" type="datetime1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28D4C-DD63-43CB-8824-861B56C0A67B}" type="datetime1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8C6ED-0080-44BB-AF8D-932C159C34CB}" type="datetime1">
              <a:rPr lang="zh-CN" altLang="en-US" smtClean="0"/>
              <a:pPr>
                <a:defRPr/>
              </a:pPr>
              <a:t>12/8/18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4E3378-DF98-41CE-B109-66062A30A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233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541A-F210-4445-80D0-7D721F55B2A0}" type="datetime1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598F-B740-4144-A8B9-7B5BE3C784F9}" type="datetime1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FDF5-54B7-426B-8CFF-0D28E9DFC930}" type="datetime1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80B5-03E3-4F33-9550-27077EC6C5BE}" type="datetime1">
              <a:rPr lang="en-US" smtClean="0"/>
              <a:t>12/7/18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2DFBD-CF0A-4131-880E-0C02221706F8}" type="datetime1">
              <a:rPr lang="en-US" smtClean="0"/>
              <a:t>12/7/18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A7E8-78BA-4CCB-854E-386DB7E5EAF5}" type="datetime1">
              <a:rPr lang="en-US" smtClean="0"/>
              <a:t>12/7/18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57F7A-C5FE-467A-8A16-5E3B21CB0A15}" type="datetime1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2A5A9-B859-4BCD-A0C5-5D336B973132}" type="datetime1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22E60-6A0E-476C-912D-CD2D94D5F859}" type="datetime1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microsoft.com/office/2007/relationships/hdphoto" Target="../media/hdphoto1.wdp"/><Relationship Id="rId5" Type="http://schemas.openxmlformats.org/officeDocument/2006/relationships/image" Target="../media/image21.jpeg"/><Relationship Id="rId6" Type="http://schemas.microsoft.com/office/2007/relationships/hdphoto" Target="../media/hdphoto2.wdp"/><Relationship Id="rId7" Type="http://schemas.openxmlformats.org/officeDocument/2006/relationships/image" Target="../media/image22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jpeg"/><Relationship Id="rId7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3" Type="http://schemas.openxmlformats.org/officeDocument/2006/relationships/image" Target="../media/image4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3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3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9.jpg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3" Type="http://schemas.openxmlformats.org/officeDocument/2006/relationships/image" Target="../media/image38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0.png"/><Relationship Id="rId3" Type="http://schemas.openxmlformats.org/officeDocument/2006/relationships/image" Target="../media/image5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3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wmf"/><Relationship Id="rId3" Type="http://schemas.openxmlformats.org/officeDocument/2006/relationships/image" Target="../media/image58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jpeg"/><Relationship Id="rId3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8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emf"/><Relationship Id="rId12" Type="http://schemas.openxmlformats.org/officeDocument/2006/relationships/oleObject" Target="../embeddings/oleObject4.bin"/><Relationship Id="rId13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7.png"/><Relationship Id="rId5" Type="http://schemas.openxmlformats.org/officeDocument/2006/relationships/image" Target="../media/image18.jpg"/><Relationship Id="rId6" Type="http://schemas.openxmlformats.org/officeDocument/2006/relationships/oleObject" Target="../embeddings/oleObject1.bin"/><Relationship Id="rId7" Type="http://schemas.openxmlformats.org/officeDocument/2006/relationships/image" Target="../media/image13.emf"/><Relationship Id="rId8" Type="http://schemas.openxmlformats.org/officeDocument/2006/relationships/oleObject" Target="../embeddings/oleObject2.bin"/><Relationship Id="rId9" Type="http://schemas.openxmlformats.org/officeDocument/2006/relationships/image" Target="../media/image14.emf"/><Relationship Id="rId10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371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at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Hisense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Photonics</a:t>
            </a:r>
            <a:endParaRPr lang="en-US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Yuchao Jiang, PhD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8.12.10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769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Snapshot of IC laser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122" name="Picture 2" descr="C:\_work\_OU PhD Research\Dissertation area\CH1\1.5 Jth vs ye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6705600" cy="517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8859" y="1447800"/>
            <a:ext cx="4019049" cy="16312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How the progress is made?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better material &amp; fabrication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improved understanding &amp; design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trial and error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1424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96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device &amp; testing set-up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89228" y="3886200"/>
            <a:ext cx="4249165" cy="2951455"/>
            <a:chOff x="489228" y="2799924"/>
            <a:chExt cx="4249165" cy="2951455"/>
          </a:xfrm>
        </p:grpSpPr>
        <p:pic>
          <p:nvPicPr>
            <p:cNvPr id="14" name="Picture 2" descr="C:\_work\_OU PhD Research\DFB\DFB SEM\20150122-DFB-Unnounted-Mounted\20150122-29-E.ti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" t="35413" r="44322" b="13245"/>
            <a:stretch/>
          </p:blipFill>
          <p:spPr bwMode="auto">
            <a:xfrm>
              <a:off x="521188" y="2819400"/>
              <a:ext cx="4217205" cy="2931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939636" y="4989633"/>
              <a:ext cx="158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Cascade stages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36190" y="4294414"/>
              <a:ext cx="1188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 spacer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60418" y="5345668"/>
              <a:ext cx="152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 spacer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56858" y="5269468"/>
              <a:ext cx="679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l-GR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9228" y="2799924"/>
              <a:ext cx="6335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Side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view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3999237" y="5638800"/>
              <a:ext cx="5943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533400" y="865068"/>
            <a:ext cx="4206240" cy="2950029"/>
            <a:chOff x="4800600" y="2819400"/>
            <a:chExt cx="4206240" cy="2950029"/>
          </a:xfrm>
        </p:grpSpPr>
        <p:pic>
          <p:nvPicPr>
            <p:cNvPr id="15" name="Picture 3" descr="C:\_work\_OU PhD Research\DFB\DFB SEM\20130729-R087BA-DFB-2H-\B\20130729-R087DFB-2B-S-21.tif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87"/>
            <a:stretch/>
          </p:blipFill>
          <p:spPr bwMode="auto">
            <a:xfrm>
              <a:off x="4800600" y="2819400"/>
              <a:ext cx="4206240" cy="2950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 rot="20455969">
              <a:off x="4981402" y="4922935"/>
              <a:ext cx="295326" cy="212531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77200" y="5269468"/>
              <a:ext cx="913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00 </a:t>
              </a:r>
              <a:r>
                <a:rPr lang="el-GR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0259486">
              <a:off x="5981900" y="4182286"/>
              <a:ext cx="1229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Laser mesa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259486">
              <a:off x="6477846" y="4536078"/>
              <a:ext cx="830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Trench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8305800" y="5638800"/>
              <a:ext cx="43586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946092" y="3223542"/>
            <a:ext cx="516353" cy="1011839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181600" y="1600200"/>
            <a:ext cx="4191000" cy="5029200"/>
            <a:chOff x="4643438" y="931863"/>
            <a:chExt cx="4329112" cy="5089525"/>
          </a:xfrm>
        </p:grpSpPr>
        <p:grpSp>
          <p:nvGrpSpPr>
            <p:cNvPr id="44" name="Group 247"/>
            <p:cNvGrpSpPr>
              <a:grpSpLocks/>
            </p:cNvGrpSpPr>
            <p:nvPr/>
          </p:nvGrpSpPr>
          <p:grpSpPr bwMode="auto">
            <a:xfrm>
              <a:off x="4643438" y="931863"/>
              <a:ext cx="4329112" cy="5089525"/>
              <a:chOff x="4644008" y="1004576"/>
              <a:chExt cx="4328854" cy="5088720"/>
            </a:xfrm>
          </p:grpSpPr>
          <p:grpSp>
            <p:nvGrpSpPr>
              <p:cNvPr id="49" name="Group 241"/>
              <p:cNvGrpSpPr>
                <a:grpSpLocks/>
              </p:cNvGrpSpPr>
              <p:nvPr/>
            </p:nvGrpSpPr>
            <p:grpSpPr bwMode="auto">
              <a:xfrm>
                <a:off x="4644008" y="1004576"/>
                <a:ext cx="4328854" cy="5088720"/>
                <a:chOff x="971674" y="1031889"/>
                <a:chExt cx="4328854" cy="5088720"/>
              </a:xfrm>
            </p:grpSpPr>
            <p:grpSp>
              <p:nvGrpSpPr>
                <p:cNvPr id="51" name="Group 7"/>
                <p:cNvGrpSpPr>
                  <a:grpSpLocks/>
                </p:cNvGrpSpPr>
                <p:nvPr/>
              </p:nvGrpSpPr>
              <p:grpSpPr bwMode="auto">
                <a:xfrm>
                  <a:off x="1831779" y="2856947"/>
                  <a:ext cx="1795917" cy="3263662"/>
                  <a:chOff x="914400" y="2266458"/>
                  <a:chExt cx="1981200" cy="3600942"/>
                </a:xfrm>
              </p:grpSpPr>
              <p:sp>
                <p:nvSpPr>
                  <p:cNvPr id="217" name="Rounded Rectangle 216"/>
                  <p:cNvSpPr/>
                  <p:nvPr/>
                </p:nvSpPr>
                <p:spPr>
                  <a:xfrm>
                    <a:off x="991749" y="4455867"/>
                    <a:ext cx="1903528" cy="1411533"/>
                  </a:xfrm>
                  <a:prstGeom prst="roundRect">
                    <a:avLst>
                      <a:gd name="adj" fmla="val 17948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8" name="Oval 217"/>
                  <p:cNvSpPr/>
                  <p:nvPr/>
                </p:nvSpPr>
                <p:spPr>
                  <a:xfrm>
                    <a:off x="914697" y="4800869"/>
                    <a:ext cx="152352" cy="761808"/>
                  </a:xfrm>
                  <a:prstGeom prst="ellipse">
                    <a:avLst/>
                  </a:prstGeom>
                  <a:solidFill>
                    <a:srgbClr val="BEFC24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1144100" y="4266728"/>
                    <a:ext cx="1598825" cy="22941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cxnSp>
                <p:nvCxnSpPr>
                  <p:cNvPr id="220" name="Straight Connector 219"/>
                  <p:cNvCxnSpPr/>
                  <p:nvPr/>
                </p:nvCxnSpPr>
                <p:spPr>
                  <a:xfrm flipV="1">
                    <a:off x="1144100" y="2266765"/>
                    <a:ext cx="0" cy="22241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/>
                  <p:cNvCxnSpPr/>
                  <p:nvPr/>
                </p:nvCxnSpPr>
                <p:spPr>
                  <a:xfrm flipV="1">
                    <a:off x="2742925" y="2286028"/>
                    <a:ext cx="0" cy="221011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Group 10"/>
                <p:cNvGrpSpPr>
                  <a:grpSpLocks/>
                </p:cNvGrpSpPr>
                <p:nvPr/>
              </p:nvGrpSpPr>
              <p:grpSpPr bwMode="auto">
                <a:xfrm>
                  <a:off x="2039000" y="1568812"/>
                  <a:ext cx="1795917" cy="4269020"/>
                  <a:chOff x="1143000" y="852402"/>
                  <a:chExt cx="1981200" cy="4710198"/>
                </a:xfrm>
              </p:grpSpPr>
              <p:grpSp>
                <p:nvGrpSpPr>
                  <p:cNvPr id="73" name="Group 238"/>
                  <p:cNvGrpSpPr>
                    <a:grpSpLocks/>
                  </p:cNvGrpSpPr>
                  <p:nvPr/>
                </p:nvGrpSpPr>
                <p:grpSpPr bwMode="auto">
                  <a:xfrm>
                    <a:off x="1143000" y="852402"/>
                    <a:ext cx="1981200" cy="4710198"/>
                    <a:chOff x="1143000" y="-762000"/>
                    <a:chExt cx="1981200" cy="4710198"/>
                  </a:xfrm>
                </p:grpSpPr>
                <p:cxnSp>
                  <p:nvCxnSpPr>
                    <p:cNvPr id="135" name="Straight Connector 134"/>
                    <p:cNvCxnSpPr/>
                    <p:nvPr/>
                  </p:nvCxnSpPr>
                  <p:spPr>
                    <a:xfrm flipV="1">
                      <a:off x="2552046" y="-235342"/>
                      <a:ext cx="0" cy="25919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/>
                    <p:cNvCxnSpPr/>
                    <p:nvPr/>
                  </p:nvCxnSpPr>
                  <p:spPr>
                    <a:xfrm flipV="1">
                      <a:off x="1333227" y="-228337"/>
                      <a:ext cx="0" cy="25919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7" name="Rectangle 136"/>
                    <p:cNvSpPr/>
                    <p:nvPr/>
                  </p:nvSpPr>
                  <p:spPr>
                    <a:xfrm>
                      <a:off x="1524106" y="-685421"/>
                      <a:ext cx="838813" cy="457084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38" name="Rectangle 137"/>
                    <p:cNvSpPr/>
                    <p:nvPr/>
                  </p:nvSpPr>
                  <p:spPr>
                    <a:xfrm>
                      <a:off x="1599406" y="838194"/>
                      <a:ext cx="686461" cy="197019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39" name="Rectangle 138"/>
                    <p:cNvSpPr/>
                    <p:nvPr/>
                  </p:nvSpPr>
                  <p:spPr>
                    <a:xfrm>
                      <a:off x="1599406" y="526466"/>
                      <a:ext cx="686461" cy="311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grpSp>
                  <p:nvGrpSpPr>
                    <p:cNvPr id="140" name="Group 24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143000" y="-228600"/>
                      <a:ext cx="1600200" cy="990600"/>
                      <a:chOff x="1143000" y="1371600"/>
                      <a:chExt cx="1600200" cy="990600"/>
                    </a:xfrm>
                  </p:grpSpPr>
                  <p:sp>
                    <p:nvSpPr>
                      <p:cNvPr id="215" name="Round Same Side Corner Rectangle 214"/>
                      <p:cNvSpPr/>
                      <p:nvPr/>
                    </p:nvSpPr>
                    <p:spPr>
                      <a:xfrm>
                        <a:off x="1142349" y="1371863"/>
                        <a:ext cx="1600575" cy="907164"/>
                      </a:xfrm>
                      <a:prstGeom prst="round2Same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216" name="Rectangle 215"/>
                      <p:cNvSpPr/>
                      <p:nvPr/>
                    </p:nvSpPr>
                    <p:spPr>
                      <a:xfrm>
                        <a:off x="1233410" y="2049609"/>
                        <a:ext cx="1423706" cy="3117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sp>
                  <p:nvSpPr>
                    <p:cNvPr id="141" name="Rectangle 8"/>
                    <p:cNvSpPr/>
                    <p:nvPr/>
                  </p:nvSpPr>
                  <p:spPr>
                    <a:xfrm>
                      <a:off x="1623922" y="799666"/>
                      <a:ext cx="637428" cy="14710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grpSp>
                  <p:nvGrpSpPr>
                    <p:cNvPr id="142" name="Group 2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676400" y="2809874"/>
                      <a:ext cx="533400" cy="1138324"/>
                      <a:chOff x="1676400" y="2443076"/>
                      <a:chExt cx="533400" cy="1138324"/>
                    </a:xfrm>
                  </p:grpSpPr>
                  <p:sp>
                    <p:nvSpPr>
                      <p:cNvPr id="212" name="Rectangle 211"/>
                      <p:cNvSpPr/>
                      <p:nvPr/>
                    </p:nvSpPr>
                    <p:spPr>
                      <a:xfrm>
                        <a:off x="1828810" y="2443340"/>
                        <a:ext cx="229404" cy="337997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213" name="Rectangle 212"/>
                      <p:cNvSpPr/>
                      <p:nvPr/>
                    </p:nvSpPr>
                    <p:spPr>
                      <a:xfrm>
                        <a:off x="1676457" y="2781336"/>
                        <a:ext cx="534109" cy="12959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214" name="Rectangle 33"/>
                      <p:cNvSpPr/>
                      <p:nvPr/>
                    </p:nvSpPr>
                    <p:spPr>
                      <a:xfrm>
                        <a:off x="1676457" y="2910931"/>
                        <a:ext cx="266179" cy="67074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grpSp>
                  <p:nvGrpSpPr>
                    <p:cNvPr id="143" name="Group 22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96400" y="118014"/>
                      <a:ext cx="427800" cy="339186"/>
                      <a:chOff x="2696400" y="-248784"/>
                      <a:chExt cx="427800" cy="339186"/>
                    </a:xfrm>
                  </p:grpSpPr>
                  <p:sp>
                    <p:nvSpPr>
                      <p:cNvPr id="209" name="Rectangle 208"/>
                      <p:cNvSpPr/>
                      <p:nvPr/>
                    </p:nvSpPr>
                    <p:spPr>
                      <a:xfrm>
                        <a:off x="2790206" y="-188838"/>
                        <a:ext cx="259174" cy="2013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210" name="Oval 209"/>
                      <p:cNvSpPr/>
                      <p:nvPr/>
                    </p:nvSpPr>
                    <p:spPr>
                      <a:xfrm>
                        <a:off x="3049380" y="-258889"/>
                        <a:ext cx="75301" cy="348506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211" name="Rectangle 32"/>
                      <p:cNvSpPr/>
                      <p:nvPr/>
                    </p:nvSpPr>
                    <p:spPr>
                      <a:xfrm>
                        <a:off x="2742924" y="-169573"/>
                        <a:ext cx="82305" cy="1751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grpSp>
                  <p:nvGrpSpPr>
                    <p:cNvPr id="144" name="Group 1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600200" y="864150"/>
                      <a:ext cx="685800" cy="1193250"/>
                      <a:chOff x="1600200" y="2527575"/>
                      <a:chExt cx="685800" cy="1193250"/>
                    </a:xfrm>
                  </p:grpSpPr>
                  <p:cxnSp>
                    <p:nvCxnSpPr>
                      <p:cNvPr id="201" name="Straight Connector 200"/>
                      <p:cNvCxnSpPr/>
                      <p:nvPr/>
                    </p:nvCxnSpPr>
                    <p:spPr>
                      <a:xfrm>
                        <a:off x="1611665" y="2594436"/>
                        <a:ext cx="674202" cy="681249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" name="Straight Connector 201"/>
                      <p:cNvCxnSpPr/>
                      <p:nvPr/>
                    </p:nvCxnSpPr>
                    <p:spPr>
                      <a:xfrm>
                        <a:off x="1611665" y="2669742"/>
                        <a:ext cx="674202" cy="683000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" name="Straight Connector 202"/>
                      <p:cNvCxnSpPr/>
                      <p:nvPr/>
                    </p:nvCxnSpPr>
                    <p:spPr>
                      <a:xfrm>
                        <a:off x="1611665" y="2517380"/>
                        <a:ext cx="674202" cy="683000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Straight Connector 203"/>
                      <p:cNvCxnSpPr/>
                      <p:nvPr/>
                    </p:nvCxnSpPr>
                    <p:spPr>
                      <a:xfrm>
                        <a:off x="1611665" y="2755554"/>
                        <a:ext cx="674202" cy="67249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Straight Connector 204"/>
                      <p:cNvCxnSpPr/>
                      <p:nvPr/>
                    </p:nvCxnSpPr>
                    <p:spPr>
                      <a:xfrm>
                        <a:off x="1611665" y="2830859"/>
                        <a:ext cx="674202" cy="67424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6" name="Straight Connector 205"/>
                      <p:cNvCxnSpPr/>
                      <p:nvPr/>
                    </p:nvCxnSpPr>
                    <p:spPr>
                      <a:xfrm>
                        <a:off x="1599406" y="2893906"/>
                        <a:ext cx="674203" cy="67424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7" name="Straight Connector 206"/>
                      <p:cNvCxnSpPr/>
                      <p:nvPr/>
                    </p:nvCxnSpPr>
                    <p:spPr>
                      <a:xfrm>
                        <a:off x="1599406" y="2983220"/>
                        <a:ext cx="686461" cy="674244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8" name="Straight Connector 207"/>
                      <p:cNvCxnSpPr/>
                      <p:nvPr/>
                    </p:nvCxnSpPr>
                    <p:spPr>
                      <a:xfrm>
                        <a:off x="1599406" y="3046267"/>
                        <a:ext cx="674203" cy="674244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5" name="Group 116"/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1600200" y="1524000"/>
                      <a:ext cx="685800" cy="1181217"/>
                      <a:chOff x="1600200" y="2527575"/>
                      <a:chExt cx="685800" cy="1193250"/>
                    </a:xfrm>
                  </p:grpSpPr>
                  <p:cxnSp>
                    <p:nvCxnSpPr>
                      <p:cNvPr id="193" name="Straight Connector 117"/>
                      <p:cNvCxnSpPr/>
                      <p:nvPr/>
                    </p:nvCxnSpPr>
                    <p:spPr>
                      <a:xfrm>
                        <a:off x="1612591" y="2604350"/>
                        <a:ext cx="674203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Straight Connector 193"/>
                      <p:cNvCxnSpPr/>
                      <p:nvPr/>
                    </p:nvCxnSpPr>
                    <p:spPr>
                      <a:xfrm>
                        <a:off x="1612591" y="2680423"/>
                        <a:ext cx="674203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" name="Straight Connector 194"/>
                      <p:cNvCxnSpPr/>
                      <p:nvPr/>
                    </p:nvCxnSpPr>
                    <p:spPr>
                      <a:xfrm>
                        <a:off x="1612591" y="2528278"/>
                        <a:ext cx="674203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Straight Connector 195"/>
                      <p:cNvCxnSpPr/>
                      <p:nvPr/>
                    </p:nvCxnSpPr>
                    <p:spPr>
                      <a:xfrm>
                        <a:off x="1612591" y="2756494"/>
                        <a:ext cx="674203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Straight Connector 196"/>
                      <p:cNvCxnSpPr/>
                      <p:nvPr/>
                    </p:nvCxnSpPr>
                    <p:spPr>
                      <a:xfrm>
                        <a:off x="1612591" y="2832567"/>
                        <a:ext cx="674203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Straight Connector 197"/>
                      <p:cNvCxnSpPr/>
                      <p:nvPr/>
                    </p:nvCxnSpPr>
                    <p:spPr>
                      <a:xfrm>
                        <a:off x="1600333" y="2896256"/>
                        <a:ext cx="674202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9" name="Straight Connector 123"/>
                      <p:cNvCxnSpPr/>
                      <p:nvPr/>
                    </p:nvCxnSpPr>
                    <p:spPr>
                      <a:xfrm>
                        <a:off x="1600333" y="2984712"/>
                        <a:ext cx="686461" cy="6616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0" name="Straight Connector 199"/>
                      <p:cNvCxnSpPr/>
                      <p:nvPr/>
                    </p:nvCxnSpPr>
                    <p:spPr>
                      <a:xfrm>
                        <a:off x="1600333" y="3037785"/>
                        <a:ext cx="674202" cy="672267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6" name="Group 16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33793" y="31552"/>
                      <a:ext cx="495007" cy="495007"/>
                      <a:chOff x="1333793" y="1631752"/>
                      <a:chExt cx="495007" cy="495007"/>
                    </a:xfrm>
                  </p:grpSpPr>
                  <p:sp>
                    <p:nvSpPr>
                      <p:cNvPr id="187" name="Rectangle 186"/>
                      <p:cNvSpPr/>
                      <p:nvPr/>
                    </p:nvSpPr>
                    <p:spPr>
                      <a:xfrm>
                        <a:off x="1333227" y="1631053"/>
                        <a:ext cx="495584" cy="49561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grpSp>
                    <p:nvGrpSpPr>
                      <p:cNvPr id="188" name="Group 16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47800" y="1739814"/>
                        <a:ext cx="289386" cy="254172"/>
                        <a:chOff x="1447800" y="1739814"/>
                        <a:chExt cx="289386" cy="254172"/>
                      </a:xfrm>
                    </p:grpSpPr>
                    <p:sp>
                      <p:nvSpPr>
                        <p:cNvPr id="189" name="Oval 188"/>
                        <p:cNvSpPr/>
                        <p:nvPr/>
                      </p:nvSpPr>
                      <p:spPr>
                        <a:xfrm>
                          <a:off x="1648439" y="1739632"/>
                          <a:ext cx="89311" cy="8931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90" name="Oval 189"/>
                        <p:cNvSpPr/>
                        <p:nvPr/>
                      </p:nvSpPr>
                      <p:spPr>
                        <a:xfrm>
                          <a:off x="1648439" y="1904253"/>
                          <a:ext cx="89311" cy="8931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91" name="Oval 190"/>
                        <p:cNvSpPr/>
                        <p:nvPr/>
                      </p:nvSpPr>
                      <p:spPr>
                        <a:xfrm>
                          <a:off x="1447054" y="1904253"/>
                          <a:ext cx="89309" cy="8931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92" name="Oval 191"/>
                        <p:cNvSpPr/>
                        <p:nvPr/>
                      </p:nvSpPr>
                      <p:spPr>
                        <a:xfrm>
                          <a:off x="1447054" y="1739632"/>
                          <a:ext cx="89309" cy="8931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</p:grpSp>
                </p:grpSp>
                <p:grpSp>
                  <p:nvGrpSpPr>
                    <p:cNvPr id="147" name="Group 16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057400" y="30600"/>
                      <a:ext cx="495007" cy="495007"/>
                      <a:chOff x="1371600" y="1631752"/>
                      <a:chExt cx="495007" cy="495007"/>
                    </a:xfrm>
                  </p:grpSpPr>
                  <p:sp>
                    <p:nvSpPr>
                      <p:cNvPr id="181" name="Rectangle 180"/>
                      <p:cNvSpPr/>
                      <p:nvPr/>
                    </p:nvSpPr>
                    <p:spPr>
                      <a:xfrm>
                        <a:off x="1325133" y="1621497"/>
                        <a:ext cx="541113" cy="49736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grpSp>
                    <p:nvGrpSpPr>
                      <p:cNvPr id="182" name="Group 16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76000" y="1739814"/>
                        <a:ext cx="289386" cy="254172"/>
                        <a:chOff x="1476000" y="1739814"/>
                        <a:chExt cx="289386" cy="254172"/>
                      </a:xfrm>
                    </p:grpSpPr>
                    <p:sp>
                      <p:nvSpPr>
                        <p:cNvPr id="183" name="Oval 182"/>
                        <p:cNvSpPr/>
                        <p:nvPr/>
                      </p:nvSpPr>
                      <p:spPr>
                        <a:xfrm>
                          <a:off x="1675368" y="1740584"/>
                          <a:ext cx="89309" cy="87564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84" name="Oval 183"/>
                        <p:cNvSpPr/>
                        <p:nvPr/>
                      </p:nvSpPr>
                      <p:spPr>
                        <a:xfrm>
                          <a:off x="1675368" y="1894697"/>
                          <a:ext cx="89309" cy="54290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85" name="Oval 184"/>
                        <p:cNvSpPr/>
                        <p:nvPr/>
                      </p:nvSpPr>
                      <p:spPr>
                        <a:xfrm>
                          <a:off x="1475734" y="1894697"/>
                          <a:ext cx="89309" cy="54290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  <p:sp>
                      <p:nvSpPr>
                        <p:cNvPr id="186" name="Oval 185"/>
                        <p:cNvSpPr/>
                        <p:nvPr/>
                      </p:nvSpPr>
                      <p:spPr>
                        <a:xfrm>
                          <a:off x="1475734" y="1740584"/>
                          <a:ext cx="89309" cy="87564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endParaRPr lang="zh-CN" altLang="en-US"/>
                        </a:p>
                      </p:txBody>
                    </p:sp>
                  </p:grpSp>
                </p:grpSp>
                <p:grpSp>
                  <p:nvGrpSpPr>
                    <p:cNvPr id="148" name="Group 23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600201" y="689719"/>
                      <a:ext cx="606092" cy="694856"/>
                      <a:chOff x="1600201" y="765919"/>
                      <a:chExt cx="606092" cy="694856"/>
                    </a:xfrm>
                  </p:grpSpPr>
                  <p:cxnSp>
                    <p:nvCxnSpPr>
                      <p:cNvPr id="173" name="Straight Connector 172"/>
                      <p:cNvCxnSpPr/>
                      <p:nvPr/>
                    </p:nvCxnSpPr>
                    <p:spPr>
                      <a:xfrm flipH="1">
                        <a:off x="1599406" y="809317"/>
                        <a:ext cx="229405" cy="22066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" name="Straight Connector 173"/>
                      <p:cNvCxnSpPr/>
                      <p:nvPr/>
                    </p:nvCxnSpPr>
                    <p:spPr>
                      <a:xfrm flipH="1">
                        <a:off x="1599406" y="777794"/>
                        <a:ext cx="337977" cy="325739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" name="Straight Connector 174"/>
                      <p:cNvCxnSpPr/>
                      <p:nvPr/>
                    </p:nvCxnSpPr>
                    <p:spPr>
                      <a:xfrm flipH="1">
                        <a:off x="1599406" y="839088"/>
                        <a:ext cx="120832" cy="117336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" name="Straight Connector 175"/>
                      <p:cNvCxnSpPr>
                        <a:cxnSpLocks noChangeAspect="1"/>
                      </p:cNvCxnSpPr>
                      <p:nvPr/>
                    </p:nvCxnSpPr>
                    <p:spPr>
                      <a:xfrm flipH="1">
                        <a:off x="1599406" y="765534"/>
                        <a:ext cx="420282" cy="4115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7" name="Straight Connector 176"/>
                      <p:cNvCxnSpPr/>
                      <p:nvPr/>
                    </p:nvCxnSpPr>
                    <p:spPr>
                      <a:xfrm flipH="1">
                        <a:off x="1599406" y="809317"/>
                        <a:ext cx="458808" cy="432566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8" name="Straight Connector 177"/>
                      <p:cNvCxnSpPr/>
                      <p:nvPr/>
                    </p:nvCxnSpPr>
                    <p:spPr>
                      <a:xfrm flipH="1">
                        <a:off x="1611664" y="812819"/>
                        <a:ext cx="518348" cy="490359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9" name="Straight Connector 178"/>
                      <p:cNvCxnSpPr/>
                      <p:nvPr/>
                    </p:nvCxnSpPr>
                    <p:spPr>
                      <a:xfrm flipH="1">
                        <a:off x="1599406" y="865358"/>
                        <a:ext cx="563878" cy="52363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0" name="Straight Connector 179"/>
                      <p:cNvCxnSpPr/>
                      <p:nvPr/>
                    </p:nvCxnSpPr>
                    <p:spPr>
                      <a:xfrm flipH="1">
                        <a:off x="1611664" y="886373"/>
                        <a:ext cx="595400" cy="56391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9" name="Group 29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47800" y="138663"/>
                      <a:ext cx="990354" cy="663901"/>
                      <a:chOff x="1447800" y="1738863"/>
                      <a:chExt cx="990354" cy="663901"/>
                    </a:xfrm>
                  </p:grpSpPr>
                  <p:cxnSp>
                    <p:nvCxnSpPr>
                      <p:cNvPr id="165" name="Straight Connector 224"/>
                      <p:cNvCxnSpPr>
                        <a:endCxn id="192" idx="2"/>
                      </p:cNvCxnSpPr>
                      <p:nvPr/>
                    </p:nvCxnSpPr>
                    <p:spPr>
                      <a:xfrm rot="16200000" flipV="1">
                        <a:off x="1279800" y="1950669"/>
                        <a:ext cx="579674" cy="245165"/>
                      </a:xfrm>
                      <a:prstGeom prst="curvedConnector4">
                        <a:avLst>
                          <a:gd name="adj1" fmla="val 46160"/>
                          <a:gd name="adj2" fmla="val 193345"/>
                        </a:avLst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6" name="Straight Connector 228"/>
                      <p:cNvCxnSpPr>
                        <a:endCxn id="191" idx="5"/>
                      </p:cNvCxnSpPr>
                      <p:nvPr/>
                    </p:nvCxnSpPr>
                    <p:spPr>
                      <a:xfrm rot="16200000" flipV="1">
                        <a:off x="1482943" y="2018970"/>
                        <a:ext cx="357262" cy="278438"/>
                      </a:xfrm>
                      <a:prstGeom prst="curvedConnector3">
                        <a:avLst>
                          <a:gd name="adj1" fmla="val 68716"/>
                        </a:avLst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7" name="Curved Connector 251"/>
                      <p:cNvCxnSpPr>
                        <a:stCxn id="190" idx="6"/>
                      </p:cNvCxnSpPr>
                      <p:nvPr/>
                    </p:nvCxnSpPr>
                    <p:spPr>
                      <a:xfrm>
                        <a:off x="1735998" y="1948035"/>
                        <a:ext cx="171615" cy="336246"/>
                      </a:xfrm>
                      <a:prstGeom prst="curvedConnector2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8" name="Curved Connector 259"/>
                      <p:cNvCxnSpPr>
                        <a:stCxn id="189" idx="6"/>
                      </p:cNvCxnSpPr>
                      <p:nvPr/>
                    </p:nvCxnSpPr>
                    <p:spPr>
                      <a:xfrm>
                        <a:off x="1735998" y="1783415"/>
                        <a:ext cx="271433" cy="497364"/>
                      </a:xfrm>
                      <a:prstGeom prst="curvedConnector2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" name="Curved Connector 168"/>
                      <p:cNvCxnSpPr>
                        <a:endCxn id="186" idx="0"/>
                      </p:cNvCxnSpPr>
                      <p:nvPr/>
                    </p:nvCxnSpPr>
                    <p:spPr>
                      <a:xfrm rot="5400000" flipH="1" flipV="1">
                        <a:off x="1841050" y="1937531"/>
                        <a:ext cx="598939" cy="129587"/>
                      </a:xfrm>
                      <a:prstGeom prst="curvedConnector3">
                        <a:avLst>
                          <a:gd name="adj1" fmla="val 80561"/>
                        </a:avLst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" name="Curved Connector 169"/>
                      <p:cNvCxnSpPr>
                        <a:endCxn id="185" idx="4"/>
                      </p:cNvCxnSpPr>
                      <p:nvPr/>
                    </p:nvCxnSpPr>
                    <p:spPr>
                      <a:xfrm rot="5400000" flipH="1" flipV="1">
                        <a:off x="2003042" y="2129295"/>
                        <a:ext cx="339749" cy="64793"/>
                      </a:xfrm>
                      <a:prstGeom prst="curvedConnector3">
                        <a:avLst/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1" name="Curved Connector 170"/>
                      <p:cNvCxnSpPr>
                        <a:endCxn id="183" idx="3"/>
                      </p:cNvCxnSpPr>
                      <p:nvPr/>
                    </p:nvCxnSpPr>
                    <p:spPr>
                      <a:xfrm rot="5400000" flipH="1" flipV="1">
                        <a:off x="1974141" y="2000579"/>
                        <a:ext cx="588431" cy="213644"/>
                      </a:xfrm>
                      <a:prstGeom prst="curvedConnector3">
                        <a:avLst>
                          <a:gd name="adj1" fmla="val 50000"/>
                        </a:avLst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2" name="Curved Connector 171"/>
                      <p:cNvCxnSpPr>
                        <a:endCxn id="184" idx="5"/>
                      </p:cNvCxnSpPr>
                      <p:nvPr/>
                    </p:nvCxnSpPr>
                    <p:spPr>
                      <a:xfrm rot="5400000" flipH="1" flipV="1">
                        <a:off x="2115115" y="2080263"/>
                        <a:ext cx="423810" cy="222400"/>
                      </a:xfrm>
                      <a:prstGeom prst="curvedConnector3">
                        <a:avLst>
                          <a:gd name="adj1" fmla="val 64646"/>
                        </a:avLst>
                      </a:pr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50" name="Rectangle 149"/>
                    <p:cNvSpPr/>
                    <p:nvPr/>
                  </p:nvSpPr>
                  <p:spPr>
                    <a:xfrm>
                      <a:off x="1536363" y="-305394"/>
                      <a:ext cx="814298" cy="15236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cxnSp>
                  <p:nvCxnSpPr>
                    <p:cNvPr id="151" name="Elbow Connector 150"/>
                    <p:cNvCxnSpPr/>
                    <p:nvPr/>
                  </p:nvCxnSpPr>
                  <p:spPr>
                    <a:xfrm rot="5400000" flipH="1" flipV="1">
                      <a:off x="2235071" y="577261"/>
                      <a:ext cx="367769" cy="266179"/>
                    </a:xfrm>
                    <a:prstGeom prst="bentConnector3">
                      <a:avLst>
                        <a:gd name="adj1" fmla="val 18012"/>
                      </a:avLst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Elbow Connector 151"/>
                    <p:cNvCxnSpPr/>
                    <p:nvPr/>
                  </p:nvCxnSpPr>
                  <p:spPr>
                    <a:xfrm rot="16200000" flipV="1">
                      <a:off x="1273675" y="575510"/>
                      <a:ext cx="385282" cy="266179"/>
                    </a:xfrm>
                    <a:prstGeom prst="bentConnector3">
                      <a:avLst>
                        <a:gd name="adj1" fmla="val 22297"/>
                      </a:avLst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3" name="Rectangle 152"/>
                    <p:cNvSpPr/>
                    <p:nvPr/>
                  </p:nvSpPr>
                  <p:spPr>
                    <a:xfrm>
                      <a:off x="1492584" y="-762478"/>
                      <a:ext cx="893100" cy="1523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grpSp>
                  <p:nvGrpSpPr>
                    <p:cNvPr id="154" name="Group 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905000" y="609600"/>
                      <a:ext cx="586375" cy="3281364"/>
                      <a:chOff x="1905000" y="242802"/>
                      <a:chExt cx="586375" cy="3281364"/>
                    </a:xfrm>
                  </p:grpSpPr>
                  <p:sp>
                    <p:nvSpPr>
                      <p:cNvPr id="155" name="Oval 154"/>
                      <p:cNvSpPr/>
                      <p:nvPr/>
                    </p:nvSpPr>
                    <p:spPr>
                      <a:xfrm>
                        <a:off x="1858580" y="3432814"/>
                        <a:ext cx="126085" cy="80559"/>
                      </a:xfrm>
                      <a:prstGeom prst="ellipse">
                        <a:avLst/>
                      </a:prstGeom>
                      <a:solidFill>
                        <a:srgbClr val="7030A0"/>
                      </a:solidFill>
                      <a:ln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56" name="Oval 155"/>
                      <p:cNvSpPr/>
                      <p:nvPr/>
                    </p:nvSpPr>
                    <p:spPr>
                      <a:xfrm>
                        <a:off x="2056464" y="2746311"/>
                        <a:ext cx="80554" cy="82311"/>
                      </a:xfrm>
                      <a:prstGeom prst="ellipse">
                        <a:avLst/>
                      </a:prstGeom>
                      <a:solidFill>
                        <a:srgbClr val="7030A0"/>
                      </a:solidFill>
                      <a:ln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57" name="Oval 156"/>
                      <p:cNvSpPr/>
                      <p:nvPr/>
                    </p:nvSpPr>
                    <p:spPr>
                      <a:xfrm>
                        <a:off x="2350661" y="241978"/>
                        <a:ext cx="140094" cy="140103"/>
                      </a:xfrm>
                      <a:prstGeom prst="ellipse">
                        <a:avLst/>
                      </a:prstGeom>
                      <a:solidFill>
                        <a:srgbClr val="00B0F0"/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cxnSp>
                    <p:nvCxnSpPr>
                      <p:cNvPr id="158" name="Straight Connector 157"/>
                      <p:cNvCxnSpPr>
                        <a:stCxn id="155" idx="0"/>
                        <a:endCxn id="213" idx="2"/>
                      </p:cNvCxnSpPr>
                      <p:nvPr/>
                    </p:nvCxnSpPr>
                    <p:spPr>
                      <a:xfrm flipH="1" flipV="1">
                        <a:off x="1897106" y="2898673"/>
                        <a:ext cx="3502" cy="534140"/>
                      </a:xfrm>
                      <a:prstGeom prst="line">
                        <a:avLst/>
                      </a:prstGeom>
                      <a:ln w="635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Straight Connector 158"/>
                      <p:cNvCxnSpPr>
                        <a:stCxn id="213" idx="2"/>
                        <a:endCxn id="213" idx="3"/>
                      </p:cNvCxnSpPr>
                      <p:nvPr/>
                    </p:nvCxnSpPr>
                    <p:spPr>
                      <a:xfrm flipV="1">
                        <a:off x="1897106" y="2833875"/>
                        <a:ext cx="311709" cy="64798"/>
                      </a:xfrm>
                      <a:prstGeom prst="line">
                        <a:avLst/>
                      </a:prstGeom>
                      <a:ln w="635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Straight Connector 159"/>
                      <p:cNvCxnSpPr>
                        <a:stCxn id="156" idx="0"/>
                      </p:cNvCxnSpPr>
                      <p:nvPr/>
                    </p:nvCxnSpPr>
                    <p:spPr>
                      <a:xfrm flipH="1" flipV="1">
                        <a:off x="2075726" y="2459101"/>
                        <a:ext cx="21014" cy="287210"/>
                      </a:xfrm>
                      <a:prstGeom prst="line">
                        <a:avLst/>
                      </a:prstGeom>
                      <a:ln w="635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Straight Connector 160"/>
                      <p:cNvCxnSpPr/>
                      <p:nvPr/>
                    </p:nvCxnSpPr>
                    <p:spPr>
                      <a:xfrm>
                        <a:off x="2075726" y="2459101"/>
                        <a:ext cx="250419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Straight Connector 161"/>
                      <p:cNvCxnSpPr/>
                      <p:nvPr/>
                    </p:nvCxnSpPr>
                    <p:spPr>
                      <a:xfrm flipV="1">
                        <a:off x="2326145" y="492412"/>
                        <a:ext cx="0" cy="1966689"/>
                      </a:xfrm>
                      <a:prstGeom prst="line">
                        <a:avLst/>
                      </a:prstGeom>
                      <a:ln w="1270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" name="Straight Connector 162"/>
                      <p:cNvCxnSpPr>
                        <a:stCxn id="213" idx="3"/>
                      </p:cNvCxnSpPr>
                      <p:nvPr/>
                    </p:nvCxnSpPr>
                    <p:spPr>
                      <a:xfrm flipH="1" flipV="1">
                        <a:off x="2075726" y="2459101"/>
                        <a:ext cx="133089" cy="374774"/>
                      </a:xfrm>
                      <a:prstGeom prst="line">
                        <a:avLst/>
                      </a:prstGeom>
                      <a:ln w="6350">
                        <a:solidFill>
                          <a:srgbClr val="7030A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" name="Straight Connector 163"/>
                      <p:cNvCxnSpPr>
                        <a:endCxn id="157" idx="2"/>
                      </p:cNvCxnSpPr>
                      <p:nvPr/>
                    </p:nvCxnSpPr>
                    <p:spPr>
                      <a:xfrm flipV="1">
                        <a:off x="2326145" y="312029"/>
                        <a:ext cx="24516" cy="180383"/>
                      </a:xfrm>
                      <a:prstGeom prst="line">
                        <a:avLst/>
                      </a:prstGeom>
                      <a:ln w="12700">
                        <a:solidFill>
                          <a:srgbClr val="7030A0"/>
                        </a:solidFill>
                        <a:prstDash val="soli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74" name="Group 80"/>
                  <p:cNvGrpSpPr>
                    <a:grpSpLocks/>
                  </p:cNvGrpSpPr>
                  <p:nvPr/>
                </p:nvGrpSpPr>
                <p:grpSpPr bwMode="auto">
                  <a:xfrm>
                    <a:off x="1219200" y="4902750"/>
                    <a:ext cx="609599" cy="583650"/>
                    <a:chOff x="1219200" y="4902750"/>
                    <a:chExt cx="609599" cy="583650"/>
                  </a:xfrm>
                </p:grpSpPr>
                <p:sp>
                  <p:nvSpPr>
                    <p:cNvPr id="91" name="Rectangle 90"/>
                    <p:cNvSpPr/>
                    <p:nvPr/>
                  </p:nvSpPr>
                  <p:spPr>
                    <a:xfrm>
                      <a:off x="1219401" y="4892131"/>
                      <a:ext cx="609409" cy="583178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92" name="Rectangle 91"/>
                    <p:cNvSpPr/>
                    <p:nvPr/>
                  </p:nvSpPr>
                  <p:spPr>
                    <a:xfrm>
                      <a:off x="1359495" y="4986700"/>
                      <a:ext cx="164611" cy="39754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93" name="Oval 92"/>
                    <p:cNvSpPr/>
                    <p:nvPr/>
                  </p:nvSpPr>
                  <p:spPr>
                    <a:xfrm>
                      <a:off x="1688716" y="5289673"/>
                      <a:ext cx="70047" cy="7180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94" name="Oval 93"/>
                    <p:cNvSpPr/>
                    <p:nvPr/>
                  </p:nvSpPr>
                  <p:spPr>
                    <a:xfrm>
                      <a:off x="1688716" y="5009467"/>
                      <a:ext cx="70047" cy="7005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95" name="Oval 94"/>
                    <p:cNvSpPr/>
                    <p:nvPr/>
                  </p:nvSpPr>
                  <p:spPr>
                    <a:xfrm>
                      <a:off x="1583645" y="4914898"/>
                      <a:ext cx="70047" cy="7180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96" name="Rectangle 95"/>
                    <p:cNvSpPr/>
                    <p:nvPr/>
                  </p:nvSpPr>
                  <p:spPr>
                    <a:xfrm>
                      <a:off x="1359495" y="4986700"/>
                      <a:ext cx="82305" cy="397542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grpSp>
                  <p:nvGrpSpPr>
                    <p:cNvPr id="97" name="Group 289"/>
                    <p:cNvGrpSpPr/>
                    <p:nvPr/>
                  </p:nvGrpSpPr>
                  <p:grpSpPr>
                    <a:xfrm>
                      <a:off x="1359877" y="5040496"/>
                      <a:ext cx="82061" cy="307731"/>
                      <a:chOff x="5638800" y="4419612"/>
                      <a:chExt cx="419100" cy="1219188"/>
                    </a:xfrm>
                    <a:solidFill>
                      <a:srgbClr val="FFFF00"/>
                    </a:solidFill>
                  </p:grpSpPr>
                  <p:sp>
                    <p:nvSpPr>
                      <p:cNvPr id="127" name="Rectangle 126"/>
                      <p:cNvSpPr/>
                      <p:nvPr/>
                    </p:nvSpPr>
                    <p:spPr>
                      <a:xfrm>
                        <a:off x="5638800" y="4419612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28" name="Rectangle 127"/>
                      <p:cNvSpPr/>
                      <p:nvPr/>
                    </p:nvSpPr>
                    <p:spPr>
                      <a:xfrm>
                        <a:off x="5638800" y="4572011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29" name="Rectangle 128"/>
                      <p:cNvSpPr/>
                      <p:nvPr/>
                    </p:nvSpPr>
                    <p:spPr>
                      <a:xfrm>
                        <a:off x="5638800" y="4724414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30" name="Rectangle 129"/>
                      <p:cNvSpPr/>
                      <p:nvPr/>
                    </p:nvSpPr>
                    <p:spPr>
                      <a:xfrm>
                        <a:off x="5638800" y="4876813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31" name="Rectangle 130"/>
                      <p:cNvSpPr/>
                      <p:nvPr/>
                    </p:nvSpPr>
                    <p:spPr>
                      <a:xfrm>
                        <a:off x="5638800" y="5029216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32" name="Rectangle 131"/>
                      <p:cNvSpPr/>
                      <p:nvPr/>
                    </p:nvSpPr>
                    <p:spPr>
                      <a:xfrm>
                        <a:off x="5638800" y="5181615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33" name="Rectangle 132"/>
                      <p:cNvSpPr/>
                      <p:nvPr/>
                    </p:nvSpPr>
                    <p:spPr>
                      <a:xfrm>
                        <a:off x="5638800" y="5334018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34" name="Rectangle 133"/>
                      <p:cNvSpPr/>
                      <p:nvPr/>
                    </p:nvSpPr>
                    <p:spPr>
                      <a:xfrm>
                        <a:off x="5638800" y="5486401"/>
                        <a:ext cx="419100" cy="152399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grpSp>
                  <p:nvGrpSpPr>
                    <p:cNvPr id="98" name="Group 29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25600" y="5054400"/>
                      <a:ext cx="46892" cy="309866"/>
                      <a:chOff x="6115050" y="4472590"/>
                      <a:chExt cx="114300" cy="989401"/>
                    </a:xfrm>
                  </p:grpSpPr>
                  <p:cxnSp>
                    <p:nvCxnSpPr>
                      <p:cNvPr id="119" name="Straight Connector 118"/>
                      <p:cNvCxnSpPr>
                        <a:stCxn id="127" idx="3"/>
                      </p:cNvCxnSpPr>
                      <p:nvPr/>
                    </p:nvCxnSpPr>
                    <p:spPr>
                      <a:xfrm>
                        <a:off x="6116120" y="4474510"/>
                        <a:ext cx="115249" cy="100653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Straight Connector 119"/>
                      <p:cNvCxnSpPr>
                        <a:stCxn id="128" idx="3"/>
                      </p:cNvCxnSpPr>
                      <p:nvPr/>
                    </p:nvCxnSpPr>
                    <p:spPr>
                      <a:xfrm>
                        <a:off x="6116120" y="4597530"/>
                        <a:ext cx="115249" cy="117427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Straight Connector 120"/>
                      <p:cNvCxnSpPr>
                        <a:stCxn id="129" idx="3"/>
                      </p:cNvCxnSpPr>
                      <p:nvPr/>
                    </p:nvCxnSpPr>
                    <p:spPr>
                      <a:xfrm>
                        <a:off x="6116120" y="4720551"/>
                        <a:ext cx="115249" cy="83876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Straight Connector 121"/>
                      <p:cNvCxnSpPr>
                        <a:stCxn id="130" idx="3"/>
                      </p:cNvCxnSpPr>
                      <p:nvPr/>
                    </p:nvCxnSpPr>
                    <p:spPr>
                      <a:xfrm>
                        <a:off x="6116120" y="4815610"/>
                        <a:ext cx="115249" cy="111837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Straight Connector 122"/>
                      <p:cNvCxnSpPr>
                        <a:stCxn id="131" idx="3"/>
                      </p:cNvCxnSpPr>
                      <p:nvPr/>
                    </p:nvCxnSpPr>
                    <p:spPr>
                      <a:xfrm>
                        <a:off x="6116120" y="4938630"/>
                        <a:ext cx="115249" cy="111837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4" name="Straight Connector 123"/>
                      <p:cNvCxnSpPr>
                        <a:stCxn id="132" idx="3"/>
                      </p:cNvCxnSpPr>
                      <p:nvPr/>
                    </p:nvCxnSpPr>
                    <p:spPr>
                      <a:xfrm>
                        <a:off x="6116120" y="5061651"/>
                        <a:ext cx="115249" cy="106247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5" name="Straight Connector 124"/>
                      <p:cNvCxnSpPr>
                        <a:stCxn id="133" idx="3"/>
                      </p:cNvCxnSpPr>
                      <p:nvPr/>
                    </p:nvCxnSpPr>
                    <p:spPr>
                      <a:xfrm>
                        <a:off x="6116120" y="5184671"/>
                        <a:ext cx="115249" cy="117430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6" name="Straight Connector 125"/>
                      <p:cNvCxnSpPr>
                        <a:stCxn id="134" idx="3"/>
                      </p:cNvCxnSpPr>
                      <p:nvPr/>
                    </p:nvCxnSpPr>
                    <p:spPr>
                      <a:xfrm>
                        <a:off x="6116120" y="5313285"/>
                        <a:ext cx="115249" cy="44735"/>
                      </a:xfrm>
                      <a:prstGeom prst="line">
                        <a:avLst/>
                      </a:prstGeom>
                      <a:ln w="127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9" name="Rectangle 98"/>
                    <p:cNvSpPr/>
                    <p:nvPr/>
                  </p:nvSpPr>
                  <p:spPr>
                    <a:xfrm>
                      <a:off x="1219401" y="5046244"/>
                      <a:ext cx="94564" cy="278455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  <a:alpha val="50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grpSp>
                  <p:nvGrpSpPr>
                    <p:cNvPr id="100" name="Group 292"/>
                    <p:cNvGrpSpPr/>
                    <p:nvPr/>
                  </p:nvGrpSpPr>
                  <p:grpSpPr>
                    <a:xfrm>
                      <a:off x="1219200" y="5102891"/>
                      <a:ext cx="70338" cy="188587"/>
                      <a:chOff x="5638800" y="4419614"/>
                      <a:chExt cx="419100" cy="1219186"/>
                    </a:xfrm>
                    <a:solidFill>
                      <a:srgbClr val="FFFF00"/>
                    </a:solidFill>
                  </p:grpSpPr>
                  <p:sp>
                    <p:nvSpPr>
                      <p:cNvPr id="111" name="Rectangle 110"/>
                      <p:cNvSpPr/>
                      <p:nvPr/>
                    </p:nvSpPr>
                    <p:spPr>
                      <a:xfrm>
                        <a:off x="5638800" y="4419614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2" name="Rectangle 111"/>
                      <p:cNvSpPr/>
                      <p:nvPr/>
                    </p:nvSpPr>
                    <p:spPr>
                      <a:xfrm>
                        <a:off x="5638800" y="4572012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3" name="Rectangle 112"/>
                      <p:cNvSpPr/>
                      <p:nvPr/>
                    </p:nvSpPr>
                    <p:spPr>
                      <a:xfrm>
                        <a:off x="5638800" y="4724417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4" name="Rectangle 113"/>
                      <p:cNvSpPr/>
                      <p:nvPr/>
                    </p:nvSpPr>
                    <p:spPr>
                      <a:xfrm>
                        <a:off x="5638800" y="4876815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5" name="Rectangle 114"/>
                      <p:cNvSpPr/>
                      <p:nvPr/>
                    </p:nvSpPr>
                    <p:spPr>
                      <a:xfrm>
                        <a:off x="5638800" y="5029220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6" name="Rectangle 115"/>
                      <p:cNvSpPr/>
                      <p:nvPr/>
                    </p:nvSpPr>
                    <p:spPr>
                      <a:xfrm>
                        <a:off x="5638800" y="5181618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7" name="Rectangle 116"/>
                      <p:cNvSpPr/>
                      <p:nvPr/>
                    </p:nvSpPr>
                    <p:spPr>
                      <a:xfrm>
                        <a:off x="5638800" y="5334010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18" name="Rectangle 117"/>
                      <p:cNvSpPr/>
                      <p:nvPr/>
                    </p:nvSpPr>
                    <p:spPr>
                      <a:xfrm>
                        <a:off x="5638800" y="5486402"/>
                        <a:ext cx="419100" cy="152398"/>
                      </a:xfrm>
                      <a:prstGeom prst="rect">
                        <a:avLst/>
                      </a:prstGeom>
                      <a:grpFill/>
                      <a:ln w="952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cxnSp>
                  <p:nvCxnSpPr>
                    <p:cNvPr id="101" name="Straight Connector 100"/>
                    <p:cNvCxnSpPr>
                      <a:stCxn id="111" idx="3"/>
                      <a:endCxn id="127" idx="1"/>
                    </p:cNvCxnSpPr>
                    <p:nvPr/>
                  </p:nvCxnSpPr>
                  <p:spPr>
                    <a:xfrm flipV="1">
                      <a:off x="1289448" y="5049746"/>
                      <a:ext cx="70047" cy="54290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Straight Connector 101"/>
                    <p:cNvCxnSpPr>
                      <a:stCxn id="112" idx="3"/>
                      <a:endCxn id="128" idx="1"/>
                    </p:cNvCxnSpPr>
                    <p:nvPr/>
                  </p:nvCxnSpPr>
                  <p:spPr>
                    <a:xfrm flipV="1">
                      <a:off x="1289448" y="5088275"/>
                      <a:ext cx="70047" cy="38528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Straight Connector 102"/>
                    <p:cNvCxnSpPr>
                      <a:stCxn id="113" idx="3"/>
                      <a:endCxn id="129" idx="1"/>
                    </p:cNvCxnSpPr>
                    <p:nvPr/>
                  </p:nvCxnSpPr>
                  <p:spPr>
                    <a:xfrm flipV="1">
                      <a:off x="1289448" y="5125052"/>
                      <a:ext cx="70047" cy="26269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" name="Straight Connector 103"/>
                    <p:cNvCxnSpPr>
                      <a:stCxn id="114" idx="3"/>
                      <a:endCxn id="130" idx="1"/>
                    </p:cNvCxnSpPr>
                    <p:nvPr/>
                  </p:nvCxnSpPr>
                  <p:spPr>
                    <a:xfrm flipV="1">
                      <a:off x="1289448" y="5163580"/>
                      <a:ext cx="70047" cy="10508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" name="Straight Connector 104"/>
                    <p:cNvCxnSpPr>
                      <a:stCxn id="115" idx="3"/>
                      <a:endCxn id="131" idx="1"/>
                    </p:cNvCxnSpPr>
                    <p:nvPr/>
                  </p:nvCxnSpPr>
                  <p:spPr>
                    <a:xfrm>
                      <a:off x="1289448" y="5198606"/>
                      <a:ext cx="70047" cy="3503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" name="Straight Connector 105"/>
                    <p:cNvCxnSpPr>
                      <a:stCxn id="116" idx="3"/>
                      <a:endCxn id="132" idx="1"/>
                    </p:cNvCxnSpPr>
                    <p:nvPr/>
                  </p:nvCxnSpPr>
                  <p:spPr>
                    <a:xfrm>
                      <a:off x="1289448" y="5221372"/>
                      <a:ext cx="70047" cy="19265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" name="Straight Connector 106"/>
                    <p:cNvCxnSpPr>
                      <a:stCxn id="117" idx="3"/>
                      <a:endCxn id="133" idx="1"/>
                    </p:cNvCxnSpPr>
                    <p:nvPr/>
                  </p:nvCxnSpPr>
                  <p:spPr>
                    <a:xfrm>
                      <a:off x="1289448" y="5245890"/>
                      <a:ext cx="70047" cy="33275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" name="Straight Connector 107"/>
                    <p:cNvCxnSpPr>
                      <a:stCxn id="118" idx="3"/>
                      <a:endCxn id="134" idx="1"/>
                    </p:cNvCxnSpPr>
                    <p:nvPr/>
                  </p:nvCxnSpPr>
                  <p:spPr>
                    <a:xfrm>
                      <a:off x="1289448" y="5268657"/>
                      <a:ext cx="70047" cy="49036"/>
                    </a:xfrm>
                    <a:prstGeom prst="line">
                      <a:avLst/>
                    </a:prstGeom>
                    <a:ln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9" name="Oval 108"/>
                    <p:cNvSpPr/>
                    <p:nvPr/>
                  </p:nvSpPr>
                  <p:spPr>
                    <a:xfrm>
                      <a:off x="1359495" y="4939416"/>
                      <a:ext cx="70047" cy="70051"/>
                    </a:xfrm>
                    <a:prstGeom prst="ellips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10" name="Oval 109"/>
                    <p:cNvSpPr/>
                    <p:nvPr/>
                  </p:nvSpPr>
                  <p:spPr>
                    <a:xfrm>
                      <a:off x="1359495" y="5361475"/>
                      <a:ext cx="70047" cy="70051"/>
                    </a:xfrm>
                    <a:prstGeom prst="ellips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</p:grpSp>
              <p:grpSp>
                <p:nvGrpSpPr>
                  <p:cNvPr id="75" name="Group 263"/>
                  <p:cNvGrpSpPr>
                    <a:grpSpLocks/>
                  </p:cNvGrpSpPr>
                  <p:nvPr/>
                </p:nvGrpSpPr>
                <p:grpSpPr bwMode="auto">
                  <a:xfrm>
                    <a:off x="1354606" y="3790950"/>
                    <a:ext cx="261469" cy="1587721"/>
                    <a:chOff x="1354606" y="3790950"/>
                    <a:chExt cx="261469" cy="1587721"/>
                  </a:xfrm>
                </p:grpSpPr>
                <p:grpSp>
                  <p:nvGrpSpPr>
                    <p:cNvPr id="81" name="Group 6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54606" y="3790950"/>
                      <a:ext cx="261469" cy="1573315"/>
                      <a:chOff x="1354606" y="3790950"/>
                      <a:chExt cx="261469" cy="1573315"/>
                    </a:xfrm>
                  </p:grpSpPr>
                  <p:sp>
                    <p:nvSpPr>
                      <p:cNvPr id="83" name="Freeform 82"/>
                      <p:cNvSpPr/>
                      <p:nvPr/>
                    </p:nvSpPr>
                    <p:spPr>
                      <a:xfrm>
                        <a:off x="1354241" y="3790575"/>
                        <a:ext cx="245165" cy="1301202"/>
                      </a:xfrm>
                      <a:custGeom>
                        <a:avLst/>
                        <a:gdLst>
                          <a:gd name="connsiteX0" fmla="*/ 258294 w 258294"/>
                          <a:gd name="connsiteY0" fmla="*/ 0 h 1299569"/>
                          <a:gd name="connsiteX1" fmla="*/ 4294 w 258294"/>
                          <a:gd name="connsiteY1" fmla="*/ 473075 h 1299569"/>
                          <a:gd name="connsiteX2" fmla="*/ 99544 w 258294"/>
                          <a:gd name="connsiteY2" fmla="*/ 1035050 h 1299569"/>
                          <a:gd name="connsiteX3" fmla="*/ 112244 w 258294"/>
                          <a:gd name="connsiteY3" fmla="*/ 1276350 h 1299569"/>
                          <a:gd name="connsiteX4" fmla="*/ 96369 w 258294"/>
                          <a:gd name="connsiteY4" fmla="*/ 1276350 h 129956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8294" h="1299569">
                            <a:moveTo>
                              <a:pt x="258294" y="0"/>
                            </a:moveTo>
                            <a:cubicBezTo>
                              <a:pt x="144523" y="150283"/>
                              <a:pt x="30752" y="300567"/>
                              <a:pt x="4294" y="473075"/>
                            </a:cubicBezTo>
                            <a:cubicBezTo>
                              <a:pt x="-22164" y="645583"/>
                              <a:pt x="81552" y="901171"/>
                              <a:pt x="99544" y="1035050"/>
                            </a:cubicBezTo>
                            <a:cubicBezTo>
                              <a:pt x="117536" y="1168929"/>
                              <a:pt x="112773" y="1236133"/>
                              <a:pt x="112244" y="1276350"/>
                            </a:cubicBezTo>
                            <a:cubicBezTo>
                              <a:pt x="111715" y="1316567"/>
                              <a:pt x="104042" y="1296458"/>
                              <a:pt x="96369" y="1276350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4" name="Freeform 83"/>
                      <p:cNvSpPr/>
                      <p:nvPr/>
                    </p:nvSpPr>
                    <p:spPr>
                      <a:xfrm>
                        <a:off x="1370002" y="3955195"/>
                        <a:ext cx="218897" cy="1229400"/>
                      </a:xfrm>
                      <a:custGeom>
                        <a:avLst/>
                        <a:gdLst>
                          <a:gd name="connsiteX0" fmla="*/ 235788 w 235788"/>
                          <a:gd name="connsiteY0" fmla="*/ 0 h 1311038"/>
                          <a:gd name="connsiteX1" fmla="*/ 4013 w 235788"/>
                          <a:gd name="connsiteY1" fmla="*/ 428625 h 1311038"/>
                          <a:gd name="connsiteX2" fmla="*/ 89738 w 235788"/>
                          <a:gd name="connsiteY2" fmla="*/ 841375 h 1311038"/>
                          <a:gd name="connsiteX3" fmla="*/ 102438 w 235788"/>
                          <a:gd name="connsiteY3" fmla="*/ 1263650 h 1311038"/>
                          <a:gd name="connsiteX4" fmla="*/ 89738 w 235788"/>
                          <a:gd name="connsiteY4" fmla="*/ 1282700 h 13110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5788" h="1311038">
                            <a:moveTo>
                              <a:pt x="235788" y="0"/>
                            </a:moveTo>
                            <a:cubicBezTo>
                              <a:pt x="132071" y="144198"/>
                              <a:pt x="28355" y="288396"/>
                              <a:pt x="4013" y="428625"/>
                            </a:cubicBezTo>
                            <a:cubicBezTo>
                              <a:pt x="-20329" y="568854"/>
                              <a:pt x="73334" y="702204"/>
                              <a:pt x="89738" y="841375"/>
                            </a:cubicBezTo>
                            <a:cubicBezTo>
                              <a:pt x="106142" y="980546"/>
                              <a:pt x="102438" y="1190096"/>
                              <a:pt x="102438" y="1263650"/>
                            </a:cubicBezTo>
                            <a:cubicBezTo>
                              <a:pt x="102438" y="1337204"/>
                              <a:pt x="96088" y="1309952"/>
                              <a:pt x="89738" y="1282700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5" name="Freeform 84"/>
                      <p:cNvSpPr/>
                      <p:nvPr/>
                    </p:nvSpPr>
                    <p:spPr>
                      <a:xfrm>
                        <a:off x="1355993" y="3876387"/>
                        <a:ext cx="239911" cy="1287193"/>
                      </a:xfrm>
                      <a:custGeom>
                        <a:avLst/>
                        <a:gdLst>
                          <a:gd name="connsiteX0" fmla="*/ 249918 w 249918"/>
                          <a:gd name="connsiteY0" fmla="*/ 0 h 1285708"/>
                          <a:gd name="connsiteX1" fmla="*/ 2268 w 249918"/>
                          <a:gd name="connsiteY1" fmla="*/ 466725 h 1285708"/>
                          <a:gd name="connsiteX2" fmla="*/ 126093 w 249918"/>
                          <a:gd name="connsiteY2" fmla="*/ 939800 h 1285708"/>
                          <a:gd name="connsiteX3" fmla="*/ 110218 w 249918"/>
                          <a:gd name="connsiteY3" fmla="*/ 1260475 h 1285708"/>
                          <a:gd name="connsiteX4" fmla="*/ 97518 w 249918"/>
                          <a:gd name="connsiteY4" fmla="*/ 1241425 h 12857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9918" h="1285708">
                            <a:moveTo>
                              <a:pt x="249918" y="0"/>
                            </a:moveTo>
                            <a:cubicBezTo>
                              <a:pt x="136411" y="155046"/>
                              <a:pt x="22905" y="310092"/>
                              <a:pt x="2268" y="466725"/>
                            </a:cubicBezTo>
                            <a:cubicBezTo>
                              <a:pt x="-18369" y="623358"/>
                              <a:pt x="108101" y="807508"/>
                              <a:pt x="126093" y="939800"/>
                            </a:cubicBezTo>
                            <a:cubicBezTo>
                              <a:pt x="144085" y="1072092"/>
                              <a:pt x="114980" y="1210204"/>
                              <a:pt x="110218" y="1260475"/>
                            </a:cubicBezTo>
                            <a:cubicBezTo>
                              <a:pt x="105456" y="1310746"/>
                              <a:pt x="101487" y="1276085"/>
                              <a:pt x="97518" y="1241425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6" name="Freeform 85"/>
                      <p:cNvSpPr/>
                      <p:nvPr/>
                    </p:nvSpPr>
                    <p:spPr>
                      <a:xfrm>
                        <a:off x="1426040" y="4170602"/>
                        <a:ext cx="166361" cy="1103307"/>
                      </a:xfrm>
                      <a:custGeom>
                        <a:avLst/>
                        <a:gdLst>
                          <a:gd name="connsiteX0" fmla="*/ 176196 w 176196"/>
                          <a:gd name="connsiteY0" fmla="*/ 0 h 1101725"/>
                          <a:gd name="connsiteX1" fmla="*/ 1571 w 176196"/>
                          <a:gd name="connsiteY1" fmla="*/ 365125 h 1101725"/>
                          <a:gd name="connsiteX2" fmla="*/ 87296 w 176196"/>
                          <a:gd name="connsiteY2" fmla="*/ 688975 h 1101725"/>
                          <a:gd name="connsiteX3" fmla="*/ 36496 w 176196"/>
                          <a:gd name="connsiteY3" fmla="*/ 1101725 h 11017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76196" h="1101725">
                            <a:moveTo>
                              <a:pt x="176196" y="0"/>
                            </a:moveTo>
                            <a:cubicBezTo>
                              <a:pt x="96292" y="125148"/>
                              <a:pt x="16388" y="250296"/>
                              <a:pt x="1571" y="365125"/>
                            </a:cubicBezTo>
                            <a:cubicBezTo>
                              <a:pt x="-13246" y="479954"/>
                              <a:pt x="81475" y="566208"/>
                              <a:pt x="87296" y="688975"/>
                            </a:cubicBezTo>
                            <a:cubicBezTo>
                              <a:pt x="93117" y="811742"/>
                              <a:pt x="64806" y="956733"/>
                              <a:pt x="36496" y="1101725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7" name="Freeform 86"/>
                      <p:cNvSpPr/>
                      <p:nvPr/>
                    </p:nvSpPr>
                    <p:spPr>
                      <a:xfrm>
                        <a:off x="1436547" y="4254664"/>
                        <a:ext cx="161108" cy="1075287"/>
                      </a:xfrm>
                      <a:custGeom>
                        <a:avLst/>
                        <a:gdLst>
                          <a:gd name="connsiteX0" fmla="*/ 173356 w 173356"/>
                          <a:gd name="connsiteY0" fmla="*/ 0 h 1098668"/>
                          <a:gd name="connsiteX1" fmla="*/ 1906 w 173356"/>
                          <a:gd name="connsiteY1" fmla="*/ 346075 h 1098668"/>
                          <a:gd name="connsiteX2" fmla="*/ 78106 w 173356"/>
                          <a:gd name="connsiteY2" fmla="*/ 622300 h 1098668"/>
                          <a:gd name="connsiteX3" fmla="*/ 24131 w 173356"/>
                          <a:gd name="connsiteY3" fmla="*/ 1060450 h 1098668"/>
                          <a:gd name="connsiteX4" fmla="*/ 14606 w 173356"/>
                          <a:gd name="connsiteY4" fmla="*/ 1047750 h 1098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6" h="1098668">
                            <a:moveTo>
                              <a:pt x="173356" y="0"/>
                            </a:moveTo>
                            <a:cubicBezTo>
                              <a:pt x="95568" y="121179"/>
                              <a:pt x="17781" y="242358"/>
                              <a:pt x="1906" y="346075"/>
                            </a:cubicBezTo>
                            <a:cubicBezTo>
                              <a:pt x="-13969" y="449792"/>
                              <a:pt x="74402" y="503238"/>
                              <a:pt x="78106" y="622300"/>
                            </a:cubicBezTo>
                            <a:cubicBezTo>
                              <a:pt x="81810" y="741362"/>
                              <a:pt x="34714" y="989542"/>
                              <a:pt x="24131" y="1060450"/>
                            </a:cubicBezTo>
                            <a:cubicBezTo>
                              <a:pt x="13548" y="1131358"/>
                              <a:pt x="14077" y="1089554"/>
                              <a:pt x="14606" y="1047750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8" name="Freeform 87"/>
                      <p:cNvSpPr/>
                      <p:nvPr/>
                    </p:nvSpPr>
                    <p:spPr>
                      <a:xfrm>
                        <a:off x="1448805" y="4314208"/>
                        <a:ext cx="150601" cy="1050769"/>
                      </a:xfrm>
                      <a:custGeom>
                        <a:avLst/>
                        <a:gdLst>
                          <a:gd name="connsiteX0" fmla="*/ 166597 w 166597"/>
                          <a:gd name="connsiteY0" fmla="*/ 0 h 1028700"/>
                          <a:gd name="connsiteX1" fmla="*/ 1497 w 166597"/>
                          <a:gd name="connsiteY1" fmla="*/ 304800 h 1028700"/>
                          <a:gd name="connsiteX2" fmla="*/ 80872 w 166597"/>
                          <a:gd name="connsiteY2" fmla="*/ 549275 h 1028700"/>
                          <a:gd name="connsiteX3" fmla="*/ 7847 w 166597"/>
                          <a:gd name="connsiteY3" fmla="*/ 1028700 h 10287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6597" h="1028700">
                            <a:moveTo>
                              <a:pt x="166597" y="0"/>
                            </a:moveTo>
                            <a:cubicBezTo>
                              <a:pt x="91190" y="106627"/>
                              <a:pt x="15784" y="213254"/>
                              <a:pt x="1497" y="304800"/>
                            </a:cubicBezTo>
                            <a:cubicBezTo>
                              <a:pt x="-12790" y="396346"/>
                              <a:pt x="79814" y="428625"/>
                              <a:pt x="80872" y="549275"/>
                            </a:cubicBezTo>
                            <a:cubicBezTo>
                              <a:pt x="81930" y="669925"/>
                              <a:pt x="44888" y="849312"/>
                              <a:pt x="7847" y="1028700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89" name="Freeform 88"/>
                      <p:cNvSpPr/>
                      <p:nvPr/>
                    </p:nvSpPr>
                    <p:spPr>
                      <a:xfrm>
                        <a:off x="1380509" y="4025247"/>
                        <a:ext cx="208390" cy="1199627"/>
                      </a:xfrm>
                      <a:custGeom>
                        <a:avLst/>
                        <a:gdLst>
                          <a:gd name="connsiteX0" fmla="*/ 231136 w 231136"/>
                          <a:gd name="connsiteY0" fmla="*/ 0 h 1197996"/>
                          <a:gd name="connsiteX1" fmla="*/ 2536 w 231136"/>
                          <a:gd name="connsiteY1" fmla="*/ 409575 h 1197996"/>
                          <a:gd name="connsiteX2" fmla="*/ 107311 w 231136"/>
                          <a:gd name="connsiteY2" fmla="*/ 793750 h 1197996"/>
                          <a:gd name="connsiteX3" fmla="*/ 85086 w 231136"/>
                          <a:gd name="connsiteY3" fmla="*/ 1165225 h 1197996"/>
                          <a:gd name="connsiteX4" fmla="*/ 72386 w 231136"/>
                          <a:gd name="connsiteY4" fmla="*/ 1155700 h 11979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31136" h="1197996">
                            <a:moveTo>
                              <a:pt x="231136" y="0"/>
                            </a:moveTo>
                            <a:cubicBezTo>
                              <a:pt x="127154" y="138641"/>
                              <a:pt x="23173" y="277283"/>
                              <a:pt x="2536" y="409575"/>
                            </a:cubicBezTo>
                            <a:cubicBezTo>
                              <a:pt x="-18102" y="541867"/>
                              <a:pt x="93553" y="667808"/>
                              <a:pt x="107311" y="793750"/>
                            </a:cubicBezTo>
                            <a:cubicBezTo>
                              <a:pt x="121069" y="919692"/>
                              <a:pt x="90907" y="1104900"/>
                              <a:pt x="85086" y="1165225"/>
                            </a:cubicBezTo>
                            <a:cubicBezTo>
                              <a:pt x="79265" y="1225550"/>
                              <a:pt x="75825" y="1190625"/>
                              <a:pt x="72386" y="1155700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90" name="Freeform 89"/>
                      <p:cNvSpPr/>
                      <p:nvPr/>
                    </p:nvSpPr>
                    <p:spPr>
                      <a:xfrm>
                        <a:off x="1413781" y="4091795"/>
                        <a:ext cx="183874" cy="1155846"/>
                      </a:xfrm>
                      <a:custGeom>
                        <a:avLst/>
                        <a:gdLst>
                          <a:gd name="connsiteX0" fmla="*/ 195431 w 195431"/>
                          <a:gd name="connsiteY0" fmla="*/ 0 h 1180880"/>
                          <a:gd name="connsiteX1" fmla="*/ 1756 w 195431"/>
                          <a:gd name="connsiteY1" fmla="*/ 371475 h 1180880"/>
                          <a:gd name="connsiteX2" fmla="*/ 97006 w 195431"/>
                          <a:gd name="connsiteY2" fmla="*/ 781050 h 1180880"/>
                          <a:gd name="connsiteX3" fmla="*/ 49381 w 195431"/>
                          <a:gd name="connsiteY3" fmla="*/ 1152525 h 1180880"/>
                          <a:gd name="connsiteX4" fmla="*/ 39856 w 195431"/>
                          <a:gd name="connsiteY4" fmla="*/ 1127125 h 1180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5431" h="1180880">
                            <a:moveTo>
                              <a:pt x="195431" y="0"/>
                            </a:moveTo>
                            <a:cubicBezTo>
                              <a:pt x="106795" y="120650"/>
                              <a:pt x="18160" y="241300"/>
                              <a:pt x="1756" y="371475"/>
                            </a:cubicBezTo>
                            <a:cubicBezTo>
                              <a:pt x="-14648" y="501650"/>
                              <a:pt x="89068" y="650875"/>
                              <a:pt x="97006" y="781050"/>
                            </a:cubicBezTo>
                            <a:cubicBezTo>
                              <a:pt x="104943" y="911225"/>
                              <a:pt x="58906" y="1094846"/>
                              <a:pt x="49381" y="1152525"/>
                            </a:cubicBezTo>
                            <a:cubicBezTo>
                              <a:pt x="39856" y="1210204"/>
                              <a:pt x="39856" y="1168664"/>
                              <a:pt x="39856" y="1127125"/>
                            </a:cubicBezTo>
                          </a:path>
                        </a:pathLst>
                      </a:custGeom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zh-CN" altLang="en-US"/>
                      </a:p>
                    </p:txBody>
                  </p:sp>
                </p:grpSp>
                <p:cxnSp>
                  <p:nvCxnSpPr>
                    <p:cNvPr id="82" name="Straight Connector 81"/>
                    <p:cNvCxnSpPr/>
                    <p:nvPr/>
                  </p:nvCxnSpPr>
                  <p:spPr>
                    <a:xfrm>
                      <a:off x="1471570" y="5030482"/>
                      <a:ext cx="0" cy="348504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6" name="Group 279"/>
                  <p:cNvGrpSpPr>
                    <a:grpSpLocks/>
                  </p:cNvGrpSpPr>
                  <p:nvPr/>
                </p:nvGrpSpPr>
                <p:grpSpPr bwMode="auto">
                  <a:xfrm>
                    <a:off x="1295400" y="4620087"/>
                    <a:ext cx="348637" cy="366146"/>
                    <a:chOff x="1295399" y="4620087"/>
                    <a:chExt cx="348637" cy="366146"/>
                  </a:xfrm>
                </p:grpSpPr>
                <p:sp>
                  <p:nvSpPr>
                    <p:cNvPr id="77" name="Rectangle 76"/>
                    <p:cNvSpPr/>
                    <p:nvPr/>
                  </p:nvSpPr>
                  <p:spPr>
                    <a:xfrm rot="2670633">
                      <a:off x="1294700" y="4620683"/>
                      <a:ext cx="304705" cy="45533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cxnSp>
                  <p:nvCxnSpPr>
                    <p:cNvPr id="78" name="Straight Connector 77"/>
                    <p:cNvCxnSpPr>
                      <a:stCxn id="77" idx="3"/>
                      <a:endCxn id="95" idx="0"/>
                    </p:cNvCxnSpPr>
                    <p:nvPr/>
                  </p:nvCxnSpPr>
                  <p:spPr>
                    <a:xfrm>
                      <a:off x="1555626" y="4750277"/>
                      <a:ext cx="59540" cy="176879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Connector 78"/>
                    <p:cNvCxnSpPr>
                      <a:stCxn id="95" idx="0"/>
                      <a:endCxn id="95" idx="3"/>
                    </p:cNvCxnSpPr>
                    <p:nvPr/>
                  </p:nvCxnSpPr>
                  <p:spPr>
                    <a:xfrm flipH="1">
                      <a:off x="1594151" y="4927156"/>
                      <a:ext cx="19262" cy="5954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Connector 79"/>
                    <p:cNvCxnSpPr>
                      <a:stCxn id="95" idx="0"/>
                      <a:endCxn id="95" idx="5"/>
                    </p:cNvCxnSpPr>
                    <p:nvPr/>
                  </p:nvCxnSpPr>
                  <p:spPr>
                    <a:xfrm>
                      <a:off x="1615166" y="4927156"/>
                      <a:ext cx="17512" cy="5954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3" name="Group 5"/>
                <p:cNvGrpSpPr/>
                <p:nvPr/>
              </p:nvGrpSpPr>
              <p:grpSpPr bwMode="auto">
                <a:xfrm>
                  <a:off x="2384369" y="1228432"/>
                  <a:ext cx="759811" cy="3849710"/>
                  <a:chOff x="1524000" y="533400"/>
                  <a:chExt cx="838200" cy="4247554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70" name="Rectangle 4"/>
                  <p:cNvSpPr/>
                  <p:nvPr/>
                </p:nvSpPr>
                <p:spPr>
                  <a:xfrm>
                    <a:off x="1524000" y="914400"/>
                    <a:ext cx="838200" cy="152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Rectangle 2"/>
                  <p:cNvSpPr/>
                  <p:nvPr/>
                </p:nvSpPr>
                <p:spPr>
                  <a:xfrm>
                    <a:off x="1905000" y="533400"/>
                    <a:ext cx="76200" cy="4247554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2133600" y="533400"/>
                    <a:ext cx="82536" cy="8185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54" name="TextBox 160"/>
                <p:cNvSpPr txBox="1">
                  <a:spLocks noChangeArrowheads="1"/>
                </p:cNvSpPr>
                <p:nvPr/>
              </p:nvSpPr>
              <p:spPr bwMode="auto">
                <a:xfrm>
                  <a:off x="971674" y="3822542"/>
                  <a:ext cx="1066736" cy="3692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Cryostat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161"/>
                <p:cNvSpPr txBox="1">
                  <a:spLocks noChangeArrowheads="1"/>
                </p:cNvSpPr>
                <p:nvPr/>
              </p:nvSpPr>
              <p:spPr bwMode="auto">
                <a:xfrm>
                  <a:off x="4079128" y="4946572"/>
                  <a:ext cx="1221400" cy="3692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ensor A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6" name="Straight Arrow Connector 55"/>
                <p:cNvCxnSpPr/>
                <p:nvPr/>
              </p:nvCxnSpPr>
              <p:spPr bwMode="auto">
                <a:xfrm flipV="1">
                  <a:off x="2921008" y="5714273"/>
                  <a:ext cx="1109596" cy="1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 bwMode="auto">
                <a:xfrm flipV="1">
                  <a:off x="3068007" y="5131223"/>
                  <a:ext cx="1072400" cy="40212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165"/>
                <p:cNvSpPr txBox="1">
                  <a:spLocks noChangeArrowheads="1"/>
                </p:cNvSpPr>
                <p:nvPr/>
              </p:nvSpPr>
              <p:spPr bwMode="auto">
                <a:xfrm>
                  <a:off x="3900436" y="4140437"/>
                  <a:ext cx="1109409" cy="3692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Vacuum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0" name="Straight Arrow Connector 59"/>
                <p:cNvCxnSpPr/>
                <p:nvPr/>
              </p:nvCxnSpPr>
              <p:spPr bwMode="auto">
                <a:xfrm flipV="1">
                  <a:off x="3378181" y="4307971"/>
                  <a:ext cx="522256" cy="36506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167"/>
                <p:cNvSpPr txBox="1">
                  <a:spLocks noChangeArrowheads="1"/>
                </p:cNvSpPr>
                <p:nvPr/>
              </p:nvSpPr>
              <p:spPr bwMode="auto">
                <a:xfrm>
                  <a:off x="2004126" y="1031889"/>
                  <a:ext cx="1631845" cy="3693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dirty="0" smtClean="0"/>
                    <a:t>LN</a:t>
                  </a:r>
                  <a:r>
                    <a:rPr lang="en-US" altLang="zh-CN" baseline="-25000" dirty="0" smtClean="0"/>
                    <a:t>2</a:t>
                  </a:r>
                  <a:endParaRPr lang="zh-CN" altLang="en-US" baseline="-25000" dirty="0"/>
                </a:p>
              </p:txBody>
            </p:sp>
            <p:sp>
              <p:nvSpPr>
                <p:cNvPr id="64" name="Down Arrow 63"/>
                <p:cNvSpPr/>
                <p:nvPr/>
              </p:nvSpPr>
              <p:spPr bwMode="auto">
                <a:xfrm>
                  <a:off x="2749568" y="1146171"/>
                  <a:ext cx="41273" cy="196819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cxnSp>
              <p:nvCxnSpPr>
                <p:cNvPr id="67" name="Straight Arrow Connector 66"/>
                <p:cNvCxnSpPr/>
                <p:nvPr/>
              </p:nvCxnSpPr>
              <p:spPr bwMode="auto">
                <a:xfrm>
                  <a:off x="1811411" y="2385812"/>
                  <a:ext cx="392090" cy="1588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174"/>
                <p:cNvSpPr txBox="1">
                  <a:spLocks noChangeArrowheads="1"/>
                </p:cNvSpPr>
                <p:nvPr/>
              </p:nvSpPr>
              <p:spPr bwMode="auto">
                <a:xfrm>
                  <a:off x="3605068" y="3375043"/>
                  <a:ext cx="1471062" cy="923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Temperature</a:t>
                  </a:r>
                </a:p>
                <a:p>
                  <a:pPr eaLnBrk="1" hangingPunct="1"/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Controller</a:t>
                  </a:r>
                </a:p>
                <a:p>
                  <a:pPr eaLnBrk="1" hangingPunct="1"/>
                  <a:endParaRPr lang="zh-CN" altLang="en-US" dirty="0"/>
                </a:p>
              </p:txBody>
            </p:sp>
            <p:cxnSp>
              <p:nvCxnSpPr>
                <p:cNvPr id="69" name="Straight Arrow Connector 68"/>
                <p:cNvCxnSpPr/>
                <p:nvPr/>
              </p:nvCxnSpPr>
              <p:spPr bwMode="auto">
                <a:xfrm flipH="1" flipV="1">
                  <a:off x="3243251" y="2920715"/>
                  <a:ext cx="607977" cy="436493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Isosceles Triangle 49"/>
              <p:cNvSpPr/>
              <p:nvPr/>
            </p:nvSpPr>
            <p:spPr>
              <a:xfrm rot="5400000">
                <a:off x="5435337" y="5229017"/>
                <a:ext cx="144439" cy="431774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45" name="Oval 44"/>
            <p:cNvSpPr/>
            <p:nvPr/>
          </p:nvSpPr>
          <p:spPr bwMode="auto">
            <a:xfrm>
              <a:off x="6372200" y="5010571"/>
              <a:ext cx="73025" cy="7461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6" name="TextBox 161"/>
            <p:cNvSpPr txBox="1">
              <a:spLocks noChangeArrowheads="1"/>
            </p:cNvSpPr>
            <p:nvPr/>
          </p:nvSpPr>
          <p:spPr bwMode="auto">
            <a:xfrm>
              <a:off x="7769299" y="5435904"/>
              <a:ext cx="120325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ensor 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 bwMode="auto">
            <a:xfrm>
              <a:off x="6505575" y="5183981"/>
              <a:ext cx="1023937" cy="171717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61"/>
            <p:cNvSpPr txBox="1">
              <a:spLocks noChangeArrowheads="1"/>
            </p:cNvSpPr>
            <p:nvPr/>
          </p:nvSpPr>
          <p:spPr bwMode="auto">
            <a:xfrm>
              <a:off x="7531031" y="5157192"/>
              <a:ext cx="969252" cy="373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7013529" y="303967"/>
            <a:ext cx="2057400" cy="1373265"/>
            <a:chOff x="6705600" y="2527068"/>
            <a:chExt cx="2057400" cy="1373265"/>
          </a:xfrm>
        </p:grpSpPr>
        <p:pic>
          <p:nvPicPr>
            <p:cNvPr id="224" name="图片 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705600" y="2527068"/>
              <a:ext cx="2057400" cy="137326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225" name="TextBox 224"/>
            <p:cNvSpPr txBox="1"/>
            <p:nvPr/>
          </p:nvSpPr>
          <p:spPr>
            <a:xfrm>
              <a:off x="7467600" y="2740967"/>
              <a:ext cx="678391" cy="369332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Laser</a:t>
              </a:r>
              <a:endParaRPr lang="en-US" dirty="0"/>
            </a:p>
          </p:txBody>
        </p:sp>
      </p:grpSp>
      <p:sp>
        <p:nvSpPr>
          <p:cNvPr id="226" name="TextBox 160"/>
          <p:cNvSpPr txBox="1">
            <a:spLocks noChangeArrowheads="1"/>
          </p:cNvSpPr>
          <p:nvPr/>
        </p:nvSpPr>
        <p:spPr bwMode="auto">
          <a:xfrm>
            <a:off x="5037241" y="2526268"/>
            <a:ext cx="1128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in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TextBox 160"/>
          <p:cNvSpPr txBox="1">
            <a:spLocks noChangeArrowheads="1"/>
          </p:cNvSpPr>
          <p:nvPr/>
        </p:nvSpPr>
        <p:spPr bwMode="auto">
          <a:xfrm>
            <a:off x="4724400" y="5671234"/>
            <a:ext cx="11287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 </a:t>
            </a:r>
          </a:p>
          <a:p>
            <a:pPr algn="ctr" eaLnBrk="1" hangingPunct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8" name="Straight Arrow Connector 227"/>
          <p:cNvCxnSpPr/>
          <p:nvPr/>
        </p:nvCxnSpPr>
        <p:spPr>
          <a:xfrm flipH="1">
            <a:off x="4635989" y="1143000"/>
            <a:ext cx="2180824" cy="354088"/>
          </a:xfrm>
          <a:prstGeom prst="straightConnector1">
            <a:avLst/>
          </a:prstGeom>
          <a:ln w="2540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2299613" y="453357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Semiconductor grating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92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da-DK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InAs-based Single-mode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DFB IC </a:t>
            </a:r>
            <a:r>
              <a:rPr lang="da-DK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56" y="827314"/>
            <a:ext cx="3853544" cy="267788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74720"/>
            <a:ext cx="4114800" cy="300228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429000"/>
            <a:ext cx="4038600" cy="3048000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48510"/>
            <a:ext cx="5029200" cy="1580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874947"/>
            <a:ext cx="5692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frequency-mode laser 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esirable for gas-sensing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DFB IC laser with an asymmetric waveguide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1278"/>
            <a:ext cx="1550046" cy="32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90800" y="6505769"/>
            <a:ext cx="530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Y. Jiang, et al., IEEE J. Quantum Electron. 51, 2300307(2015)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419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916134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by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hreshold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722258" cy="82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6096000" y="1659621"/>
            <a:ext cx="990600" cy="784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13576" y="2508161"/>
            <a:ext cx="3502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Modal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gain (measurable)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725" y="3581400"/>
            <a:ext cx="27846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Confinement factor </a:t>
            </a:r>
          </a:p>
          <a:p>
            <a:r>
              <a:rPr lang="en-US" sz="2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 Active QWs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76400" y="2715844"/>
            <a:ext cx="228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4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 gain (unmeasurable)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990600" y="2311077"/>
            <a:ext cx="331326" cy="12280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905000" y="2334227"/>
            <a:ext cx="410785" cy="4047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971800"/>
            <a:ext cx="3249612" cy="1078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657600" y="3069774"/>
            <a:ext cx="1084528" cy="2830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191000"/>
            <a:ext cx="1819089" cy="10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228600" y="4384070"/>
            <a:ext cx="8229600" cy="224533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goal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minimize threshold: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approaches: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Active core optimization (future work)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Optical waveguide optimization (current work)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7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793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 structure of IC laser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146" name="Picture 2" descr="C:\_work\_OU PhD Research\Wavefunction calculation\NatCom\ICLCasadeStageSchematic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990601"/>
            <a:ext cx="633782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5867400"/>
            <a:ext cx="5943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Rebalancing of internally generated carriers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mid-infrared interband cascade lasers with very low power consumption”,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Vurgaftman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., Nature Communication,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585 (2011)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181601" y="1447800"/>
            <a:ext cx="990599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57800" y="990600"/>
            <a:ext cx="597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00" y="2362200"/>
            <a:ext cx="2971800" cy="25853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Design innovations since the prototype by R. Yang in 1994: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“W” like active region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2 QWs in hole injector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fine tune barrier thickness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semi-metallic interface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shortened electron injector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latin typeface="Times New Roman"/>
                <a:cs typeface="Times New Roman"/>
              </a:rPr>
              <a:t>“carrier rebalancing”</a:t>
            </a:r>
          </a:p>
          <a:p>
            <a:r>
              <a:rPr lang="en-US" b="1" dirty="0" smtClean="0">
                <a:latin typeface="Times New Roman"/>
                <a:cs typeface="Times New Roman"/>
              </a:rPr>
              <a:t> (not fully understood)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157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917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Waveguide structures 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707279"/>
              </p:ext>
            </p:extLst>
          </p:nvPr>
        </p:nvGraphicFramePr>
        <p:xfrm>
          <a:off x="228601" y="4695073"/>
          <a:ext cx="3352799" cy="193432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76399"/>
                <a:gridCol w="1676400"/>
              </a:tblGrid>
              <a:tr h="74560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Thermal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Conductivity</a:t>
                      </a:r>
                    </a:p>
                  </a:txBody>
                  <a:tcPr/>
                </a:tc>
              </a:tr>
              <a:tr h="317331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InAs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AlSb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2.7 W/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m·K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173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InAs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27  W/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m·K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173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GaSb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33  W/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m·K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TextBox 73"/>
          <p:cNvSpPr txBox="1">
            <a:spLocks noChangeArrowheads="1"/>
          </p:cNvSpPr>
          <p:nvPr/>
        </p:nvSpPr>
        <p:spPr bwMode="auto">
          <a:xfrm>
            <a:off x="5302173" y="4648200"/>
            <a:ext cx="337381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Better thermal dissipation</a:t>
            </a:r>
          </a:p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Simplify the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growth</a:t>
            </a:r>
          </a:p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Tunable refractive index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8600" y="1295400"/>
            <a:ext cx="3681956" cy="3200400"/>
            <a:chOff x="228600" y="1524000"/>
            <a:chExt cx="3681956" cy="3200400"/>
          </a:xfrm>
        </p:grpSpPr>
        <p:grpSp>
          <p:nvGrpSpPr>
            <p:cNvPr id="44" name="Group 43"/>
            <p:cNvGrpSpPr/>
            <p:nvPr/>
          </p:nvGrpSpPr>
          <p:grpSpPr>
            <a:xfrm>
              <a:off x="228600" y="1524000"/>
              <a:ext cx="3631679" cy="3200400"/>
              <a:chOff x="330721" y="1625600"/>
              <a:chExt cx="3403079" cy="3008923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330721" y="1905000"/>
                <a:ext cx="3403079" cy="2729523"/>
                <a:chOff x="609600" y="2362200"/>
                <a:chExt cx="2819400" cy="2233246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609600" y="4038600"/>
                  <a:ext cx="2819400" cy="55684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GaSb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Substrate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1210564" y="3429000"/>
                  <a:ext cx="1532636" cy="2286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GaSb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1219200" y="2971800"/>
                  <a:ext cx="1524000" cy="457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Cascade Stages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609600" y="3657600"/>
                  <a:ext cx="2819399" cy="381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      </a:t>
                  </a:r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InAs/AlSb SL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n=3.35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1219200" y="2743200"/>
                  <a:ext cx="1524000" cy="2286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GaSb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1219200" y="2362200"/>
                  <a:ext cx="1524000" cy="381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InAs/AlSb SL</a:t>
                  </a:r>
                  <a:endParaRPr lang="en-US" dirty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Rectangle 42"/>
              <p:cNvSpPr/>
              <p:nvPr/>
            </p:nvSpPr>
            <p:spPr>
              <a:xfrm>
                <a:off x="1056098" y="1625600"/>
                <a:ext cx="1839502" cy="279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Contact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3079879" y="2726174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=3.45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79878" y="3128276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n=3.73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2895600" y="28956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2895600" y="33528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5233444" y="1295400"/>
            <a:ext cx="3681956" cy="3200400"/>
            <a:chOff x="228600" y="1524000"/>
            <a:chExt cx="3681956" cy="3200400"/>
          </a:xfrm>
        </p:grpSpPr>
        <p:grpSp>
          <p:nvGrpSpPr>
            <p:cNvPr id="48" name="Group 47"/>
            <p:cNvGrpSpPr/>
            <p:nvPr/>
          </p:nvGrpSpPr>
          <p:grpSpPr>
            <a:xfrm>
              <a:off x="228600" y="1524000"/>
              <a:ext cx="3631679" cy="3200400"/>
              <a:chOff x="330721" y="1625600"/>
              <a:chExt cx="3403079" cy="3008923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30721" y="1905000"/>
                <a:ext cx="3403079" cy="2729523"/>
                <a:chOff x="609600" y="2362200"/>
                <a:chExt cx="2819400" cy="2233246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609600" y="4038600"/>
                  <a:ext cx="2819400" cy="55684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Substrate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1210564" y="3429000"/>
                  <a:ext cx="1532636" cy="34583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1219200" y="2971800"/>
                  <a:ext cx="1524000" cy="457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Cascade Stages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609600" y="3774831"/>
                  <a:ext cx="2819399" cy="2637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       </a:t>
                  </a:r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n</a:t>
                  </a:r>
                  <a:r>
                    <a:rPr lang="en-US" baseline="30000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++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n~3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1219200" y="2602523"/>
                  <a:ext cx="1524000" cy="36927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1219200" y="2362200"/>
                  <a:ext cx="1524000" cy="2403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n</a:t>
                  </a:r>
                  <a:r>
                    <a:rPr lang="en-US" baseline="30000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++</a:t>
                  </a:r>
                  <a:endParaRPr lang="en-US" baseline="30000" dirty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1056098" y="1625600"/>
                <a:ext cx="1839502" cy="279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Contact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3079879" y="2726174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=3.45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079878" y="3288268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n=3.49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H="1">
              <a:off x="2895600" y="28956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2895600" y="35052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5092788" y="5791200"/>
            <a:ext cx="3129383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InAs-based IC lasers may be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better solution at longer </a:t>
            </a: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800" y="153566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cladding</a:t>
            </a:r>
            <a:endParaRPr lang="en-US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79878" y="1748790"/>
            <a:ext cx="653922" cy="3810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5019689" y="1737360"/>
            <a:ext cx="923911" cy="0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039934" y="3269008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bottom</a:t>
            </a:r>
          </a:p>
          <a:p>
            <a:r>
              <a:rPr lang="en-US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cladding</a:t>
            </a:r>
            <a:endParaRPr lang="en-US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Straight Arrow Connector 63"/>
          <p:cNvCxnSpPr>
            <a:endCxn id="63" idx="1"/>
          </p:cNvCxnSpPr>
          <p:nvPr/>
        </p:nvCxnSpPr>
        <p:spPr>
          <a:xfrm flipV="1">
            <a:off x="3485691" y="3592174"/>
            <a:ext cx="554243" cy="69236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 flipV="1">
            <a:off x="4908064" y="3557555"/>
            <a:ext cx="436357" cy="69236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991114" y="838200"/>
            <a:ext cx="3956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InAs Plasmon-Enhanced Waveguide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7022" y="838200"/>
            <a:ext cx="3772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InAs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AlSb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Superlattice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Waveguide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85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waveguide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optimization(1)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195" name="Picture 3" descr="C:\_work\_OU PhD Research\Dissertation area\CH4\Fig.4-1-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8400"/>
            <a:ext cx="533594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1524000"/>
            <a:ext cx="4752975" cy="80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9540" y="609600"/>
            <a:ext cx="1208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plasmon </a:t>
            </a:r>
          </a:p>
          <a:p>
            <a:r>
              <a:rPr lang="en-US" sz="20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en-US" sz="2000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05125" y="1295400"/>
            <a:ext cx="0" cy="228600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0287" y="609600"/>
            <a:ext cx="1577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doping 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429125" y="1295401"/>
            <a:ext cx="0" cy="22859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2007" y="1054324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Drude model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643386"/>
            <a:ext cx="2209800" cy="783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18684"/>
            <a:ext cx="1219200" cy="819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667954" y="3352800"/>
            <a:ext cx="3294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emission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near </a:t>
            </a: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λ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plasmon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decreases sharply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 increase exponentially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529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66824"/>
            <a:ext cx="6360970" cy="4905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waveguide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39406" y="2824281"/>
            <a:ext cx="265329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lasmon waveguide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higher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gain!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841500"/>
            <a:ext cx="2286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7883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74" y="1457235"/>
            <a:ext cx="6315074" cy="4869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525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waveguide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optimization(3)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40931" y="1457235"/>
            <a:ext cx="3021083" cy="120032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waveguide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InAs spacer layer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InAs/AlSb SL inner cladding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InAs plasmon outer cladding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3265" y="3663053"/>
            <a:ext cx="2356414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threshold gain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educed by </a:t>
            </a:r>
            <a:r>
              <a:rPr lang="en-US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~30% </a:t>
            </a:r>
            <a:endParaRPr lang="en-US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6019800" y="1905000"/>
            <a:ext cx="76200" cy="6096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0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CW RT operation at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λ=4.6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4.8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(1)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0" y="1034716"/>
            <a:ext cx="4054780" cy="341327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5063698"/>
            <a:ext cx="3706438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pulsed operation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temperature: 377 K(~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104 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00600" y="4572000"/>
            <a:ext cx="3810000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670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A/cm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300 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efficiency: ~70%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power: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 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T: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 C in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636" y="892629"/>
            <a:ext cx="4811065" cy="3679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6172200"/>
            <a:ext cx="5549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L. Li, </a:t>
            </a:r>
            <a:r>
              <a:rPr lang="en-US" dirty="0" smtClean="0">
                <a:latin typeface="Times New Roman"/>
                <a:cs typeface="Times New Roman"/>
              </a:rPr>
              <a:t>Y. Jiang, et </a:t>
            </a:r>
            <a:r>
              <a:rPr lang="en-US" dirty="0" smtClean="0">
                <a:latin typeface="Times New Roman"/>
                <a:cs typeface="Times New Roman"/>
              </a:rPr>
              <a:t>al., Appl. Phys. Lett.,106, 251102(2015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Highlighted by Nature Photonics (2015)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4037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8915400" cy="5181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background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experience</a:t>
            </a: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detour in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career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 I can do for </a:t>
            </a:r>
            <a:r>
              <a:rPr lang="en-US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HiSense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Photonics</a:t>
            </a:r>
            <a:endParaRPr lang="en-US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4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8" y="875109"/>
            <a:ext cx="7189287" cy="228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CW RT operation at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λ=4.6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4.8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66243"/>
            <a:ext cx="4800600" cy="38026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71800" y="1905000"/>
            <a:ext cx="6477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4800" y="2076450"/>
            <a:ext cx="4876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91150" y="933270"/>
            <a:ext cx="365760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owest J</a:t>
            </a:r>
            <a:r>
              <a:rPr lang="en-US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among diode lasers at similar wavelength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4925" y="3657600"/>
            <a:ext cx="3962400" cy="17543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issues &amp;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uture improvements: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NR device’s J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~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0% larger than BA.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Better passivation to reduce leakage.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=6.5~11 Kcm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/kW, larger than 5.4 Kcm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/kW 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GaSb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-based IC laser.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to improve thermal dissipation.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0" y="1933545"/>
            <a:ext cx="3657600" cy="70788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vs. R125 (lasers w/t  hybrid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up to 40% improvement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752600" y="762000"/>
            <a:ext cx="5334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6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 compare with others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71601"/>
            <a:ext cx="6652010" cy="51298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95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762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 laser designed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λ=6.2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6.7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5335805" cy="4114800"/>
          </a:xfrm>
          <a:prstGeom prst="rect">
            <a:avLst/>
          </a:prstGeom>
        </p:spPr>
      </p:pic>
      <p:pic>
        <p:nvPicPr>
          <p:cNvPr id="13314" name="Picture 2" descr="C:\_work\_OU PhD Research\Dissertation area\CH6\Fig.6-3-2, R139, 300K, wavegui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68" y="1066800"/>
            <a:ext cx="4376057" cy="328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223871"/>
              </p:ext>
            </p:extLst>
          </p:nvPr>
        </p:nvGraphicFramePr>
        <p:xfrm>
          <a:off x="914400" y="4876800"/>
          <a:ext cx="71628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  <a:gridCol w="3810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Reduced wavefunction overlap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hole QW material ?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Reduced optical confinement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 number of stages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Increased optical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 waveguide, optimize doping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134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3" y="-76200"/>
            <a:ext cx="85344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Pulsed RT operation at </a:t>
            </a:r>
            <a:r>
              <a:rPr lang="el-G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λ=6.2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6.7 </a:t>
            </a:r>
            <a:r>
              <a:rPr lang="el-G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4338" name="Picture 2" descr="C:\_work\_OU PhD Research\Dissertation area\CH6\Fig.6-3-4, 139 vs 141,pulsed Jt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1146110"/>
            <a:ext cx="5257800" cy="405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1277918"/>
            <a:ext cx="4747012" cy="36607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2719" y="4953000"/>
            <a:ext cx="6277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comparable to best IC lasers by a competing group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604580"/>
              </p:ext>
            </p:extLst>
          </p:nvPr>
        </p:nvGraphicFramePr>
        <p:xfrm>
          <a:off x="1509359" y="5400040"/>
          <a:ext cx="473904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41"/>
                <a:gridCol w="1447800"/>
                <a:gridCol w="2209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work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SPIE,9550,0F(2015)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Pulsed J</a:t>
                      </a:r>
                      <a:r>
                        <a:rPr lang="en-US" sz="18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at 300K</a:t>
                      </a:r>
                      <a:endParaRPr lang="en-US" sz="18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810 A/cm</a:t>
                      </a:r>
                      <a:r>
                        <a:rPr lang="en-US" sz="1800" b="1" baseline="30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(18 stages)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~700 A/cm</a:t>
                      </a:r>
                      <a:r>
                        <a:rPr lang="en-US" sz="18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(22 stages)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8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K</a:t>
                      </a: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 K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00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_work\_OU PhD Research\Dissertation area\CH6\Fig.6-12, Tmax vs wavelengt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1275664"/>
            <a:ext cx="7239000" cy="558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2015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status of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 laser at </a:t>
            </a:r>
            <a:r>
              <a:rPr lang="el-G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6</a:t>
            </a:r>
            <a:r>
              <a:rPr lang="el-G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1" y="1531203"/>
            <a:ext cx="2057399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CW RT to be achieved soon!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447800" y="1828800"/>
            <a:ext cx="1371600" cy="914400"/>
          </a:xfrm>
          <a:prstGeom prst="ellipse">
            <a:avLst/>
          </a:prstGeom>
          <a:noFill/>
          <a:ln>
            <a:solidFill>
              <a:srgbClr val="333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19400" y="1828800"/>
            <a:ext cx="3886201" cy="228600"/>
          </a:xfrm>
          <a:prstGeom prst="straightConnector1">
            <a:avLst/>
          </a:prstGeom>
          <a:ln w="19050">
            <a:solidFill>
              <a:srgbClr val="3333FF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313413" y="4267200"/>
            <a:ext cx="280959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CW RT achieved in 2017!</a:t>
            </a:r>
          </a:p>
          <a:p>
            <a:r>
              <a:rPr lang="en-US" dirty="0" smtClean="0"/>
              <a:t>Pulsed up to 357K</a:t>
            </a:r>
          </a:p>
          <a:p>
            <a:r>
              <a:rPr lang="en-US" dirty="0" smtClean="0"/>
              <a:t>Jth (300K) = 333 A/cm2</a:t>
            </a:r>
          </a:p>
          <a:p>
            <a:r>
              <a:rPr lang="en-US" dirty="0" smtClean="0"/>
              <a:t>Collaborated with NRC</a:t>
            </a:r>
          </a:p>
          <a:p>
            <a:r>
              <a:rPr lang="en-US" dirty="0" err="1" smtClean="0"/>
              <a:t>Rassel</a:t>
            </a:r>
            <a:r>
              <a:rPr lang="en-US" dirty="0" smtClean="0"/>
              <a:t>, et al. Opt. </a:t>
            </a:r>
            <a:r>
              <a:rPr lang="en-US" dirty="0" err="1" smtClean="0"/>
              <a:t>Eng</a:t>
            </a:r>
            <a:r>
              <a:rPr lang="en-US" dirty="0" smtClean="0"/>
              <a:t>(2018)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40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we need wide tuning: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spectroscopy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biochemical analysis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uning mechanisms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emperature tuning, based on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(T) or n(T)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ons: Slow</a:t>
            </a:r>
          </a:p>
          <a:p>
            <a:pPr marL="514350" indent="-514350">
              <a:buFont typeface="+mj-lt"/>
              <a:buAutoNum type="arabicParenR" startAt="2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Grating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tuning, such as external-cavity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ons: Cumbersome, lack of long-term stability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based on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Stark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ros: responsive, convenient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 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is difficult to change </a:t>
            </a:r>
            <a:endParaRPr lang="en-US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laser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reaches 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Ø"/>
            </a:pP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manipulate active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77000" y="4267200"/>
                <a:ext cx="2377189" cy="74725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tuning:</a:t>
                </a:r>
              </a:p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𝛥</m:t>
                      </m:r>
                      <m:r>
                        <a:rPr lang="en-US" sz="2000" i="1">
                          <a:latin typeface="Cambria Math"/>
                        </a:rPr>
                        <m:t>𝐸</m:t>
                      </m:r>
                      <m:r>
                        <a:rPr lang="en-US" sz="2000">
                          <a:latin typeface="Cambria Math"/>
                        </a:rPr>
                        <m:t>=−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sz="20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</a:rPr>
                            <m:t>𝛥</m:t>
                          </m:r>
                          <m:r>
                            <a:rPr lang="en-US" sz="2000" i="1">
                              <a:latin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4267200"/>
                <a:ext cx="2377189" cy="74725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05989" y="519401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321674" y="4419600"/>
            <a:ext cx="532515" cy="10668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6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3526" y="1676400"/>
                <a:ext cx="2377189" cy="74725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tuning:</a:t>
                </a:r>
              </a:p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𝛥</m:t>
                      </m:r>
                      <m:r>
                        <a:rPr lang="en-US" sz="2000" i="1">
                          <a:latin typeface="Cambria Math"/>
                        </a:rPr>
                        <m:t>𝐸</m:t>
                      </m:r>
                      <m:r>
                        <a:rPr lang="en-US" sz="2000">
                          <a:latin typeface="Cambria Math"/>
                        </a:rPr>
                        <m:t>=−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sz="20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</a:rPr>
                            <m:t>𝛥</m:t>
                          </m:r>
                          <m:r>
                            <a:rPr lang="en-US" sz="2000" i="1">
                              <a:latin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526" y="1676400"/>
                <a:ext cx="2377189" cy="74725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8458200" y="1828800"/>
            <a:ext cx="532515" cy="10668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84167" y="3886200"/>
            <a:ext cx="283603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1: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reate different J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ultiple sections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2: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 gain-loss balance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α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2802"/>
            <a:ext cx="6210794" cy="439794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32781"/>
            <a:ext cx="3733800" cy="59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2540"/>
            <a:ext cx="2289245" cy="75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19330" y="2895600"/>
            <a:ext cx="3296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change N?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222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098" name="Picture 2" descr="C:\_work\_OU PhD Research\Dissertation area\CH7\Fig7-1, tuning 1QW vs 2Q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9067800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62400" y="1281001"/>
                <a:ext cx="2377189" cy="74725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tuning:</a:t>
                </a:r>
              </a:p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𝛥</m:t>
                      </m:r>
                      <m:r>
                        <a:rPr lang="en-US" sz="2000" i="1">
                          <a:latin typeface="Cambria Math"/>
                        </a:rPr>
                        <m:t>𝐸</m:t>
                      </m:r>
                      <m:r>
                        <a:rPr lang="en-US" sz="2000">
                          <a:latin typeface="Cambria Math"/>
                        </a:rPr>
                        <m:t>=−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sz="20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</a:rPr>
                            <m:t>𝛥</m:t>
                          </m:r>
                          <m:r>
                            <a:rPr lang="en-US" sz="2000" i="1">
                              <a:latin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1281001"/>
                <a:ext cx="2377189" cy="74725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5210422" y="1600200"/>
            <a:ext cx="532515" cy="6858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77344" y="6162221"/>
            <a:ext cx="673453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opposite to electric field direction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 blue-shift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tark tuning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2362200"/>
            <a:ext cx="21336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QW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0994" y="2371725"/>
            <a:ext cx="153118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Double QWs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161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065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29400" y="2895600"/>
                <a:ext cx="2377189" cy="74725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tuning:</a:t>
                </a:r>
              </a:p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𝛥</m:t>
                      </m:r>
                      <m:r>
                        <a:rPr lang="en-US" sz="2000" i="1">
                          <a:latin typeface="Cambria Math"/>
                        </a:rPr>
                        <m:t>𝐸</m:t>
                      </m:r>
                      <m:r>
                        <a:rPr lang="en-US" sz="2000">
                          <a:latin typeface="Cambria Math"/>
                        </a:rPr>
                        <m:t>=−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sz="20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</a:rPr>
                            <m:t>𝛥</m:t>
                          </m:r>
                          <m:r>
                            <a:rPr lang="en-US" sz="2000" i="1">
                              <a:latin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2895600"/>
                <a:ext cx="2377189" cy="74725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7855377" y="3263785"/>
            <a:ext cx="532515" cy="6858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77343" y="6206671"/>
            <a:ext cx="7192710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same direction with electric field -&gt;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red-shift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tark tuning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_work\_OU PhD Research\Dissertation area\CH7\Fig7-2, R064, vary volt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3017"/>
            <a:ext cx="6172200" cy="475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0" y="1371600"/>
            <a:ext cx="139230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Triple QWs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001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146" name="Picture 2" descr="C:\_work\_OU PhD Research\Dissertation area\CH7\Fig7-3, energy, overlap, 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090" y="1273629"/>
            <a:ext cx="6549940" cy="505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3525" y="1447800"/>
                <a:ext cx="2377189" cy="74725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Stark tuning:</a:t>
                </a:r>
              </a:p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𝛥</m:t>
                      </m:r>
                      <m:r>
                        <a:rPr lang="en-US" sz="2000" i="1">
                          <a:latin typeface="Cambria Math"/>
                        </a:rPr>
                        <m:t>𝐸</m:t>
                      </m:r>
                      <m:r>
                        <a:rPr lang="en-US" sz="2000">
                          <a:latin typeface="Cambria Math"/>
                        </a:rPr>
                        <m:t>=−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sz="20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2000"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</a:rPr>
                            <m:t>𝛥</m:t>
                          </m:r>
                          <m:r>
                            <a:rPr lang="en-US" sz="2000" i="1">
                              <a:latin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525" y="1447800"/>
                <a:ext cx="2377189" cy="74725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48400" y="4617184"/>
                <a:ext cx="2836033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 2:</a:t>
                </a: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Shift gain-loss balance by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reducing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𝜞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𝒂</m:t>
                        </m:r>
                      </m:sub>
                    </m:sSub>
                  </m:oMath>
                </a14:m>
                <a:endPara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increasing </a:t>
                </a:r>
                <a14:m>
                  <m:oMath xmlns=""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617184"/>
                <a:ext cx="2836033" cy="16312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67" y="3684895"/>
            <a:ext cx="2743200" cy="435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271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F50D326-8C36-B840-9E56-5635CE1DA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924" y="5386376"/>
            <a:ext cx="2247499" cy="14956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1EDA50AD-F10F-3941-9401-80FE22DB3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408" y="4157615"/>
            <a:ext cx="4471144" cy="938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9DC0580-D22D-AF44-8968-AAAED792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240" y="3068960"/>
            <a:ext cx="3899644" cy="1169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20F287-ADDF-0447-882E-C3045658F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897"/>
            <a:ext cx="8229600" cy="1143000"/>
          </a:xfrm>
        </p:spPr>
        <p:txBody>
          <a:bodyPr/>
          <a:lstStyle/>
          <a:p>
            <a:pPr marL="0" indent="0"/>
            <a:r>
              <a:rPr lang="en-US" dirty="0">
                <a:latin typeface="Times" pitchFamily="2" charset="0"/>
              </a:rPr>
              <a:t>Educational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37F821B-3638-BD4A-9773-9AAFAB9A2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HS" sz="2800" dirty="0" smtClean="0">
                <a:latin typeface="Times" pitchFamily="2" charset="0"/>
              </a:rPr>
              <a:t>Born </a:t>
            </a:r>
            <a:r>
              <a:rPr lang="en-US" sz="2800" dirty="0">
                <a:latin typeface="Times" pitchFamily="2" charset="0"/>
              </a:rPr>
              <a:t>in </a:t>
            </a:r>
            <a:r>
              <a:rPr lang="en-US" sz="2800" dirty="0" err="1">
                <a:latin typeface="Times" pitchFamily="2" charset="0"/>
              </a:rPr>
              <a:t>FuJian</a:t>
            </a:r>
            <a:r>
              <a:rPr lang="en-US" sz="2800" dirty="0">
                <a:latin typeface="Times" pitchFamily="2" charset="0"/>
              </a:rPr>
              <a:t>(</a:t>
            </a:r>
            <a:r>
              <a:rPr lang="zh-CHS" altLang="en-US" sz="2800" dirty="0">
                <a:latin typeface="Times" pitchFamily="2" charset="0"/>
              </a:rPr>
              <a:t>福建</a:t>
            </a:r>
            <a:r>
              <a:rPr lang="en-US" sz="2800" dirty="0">
                <a:latin typeface="Times" pitchFamily="2" charset="0"/>
              </a:rPr>
              <a:t>).</a:t>
            </a:r>
          </a:p>
          <a:p>
            <a:pPr marL="0" indent="0">
              <a:buNone/>
            </a:pPr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  <a:p>
            <a:r>
              <a:rPr lang="en-US" sz="2800" dirty="0">
                <a:latin typeface="Times" pitchFamily="2" charset="0"/>
              </a:rPr>
              <a:t>2007, </a:t>
            </a:r>
            <a:r>
              <a:rPr lang="en-US" sz="2800" dirty="0">
                <a:latin typeface="Times New Roman" panose="02020603050405020304" pitchFamily="18" charset="0"/>
                <a:ea typeface="SimSun" panose="02010600030101010101" pitchFamily="2" charset="-122"/>
              </a:rPr>
              <a:t>B.S., Applied Physics.</a:t>
            </a:r>
          </a:p>
          <a:p>
            <a:endParaRPr lang="en-US" sz="28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800" dirty="0">
                <a:latin typeface="Times New Roman" panose="02020603050405020304" pitchFamily="18" charset="0"/>
                <a:ea typeface="SimSun" panose="02010600030101010101" pitchFamily="2" charset="-122"/>
              </a:rPr>
              <a:t>2010. M.S., Material Physics.</a:t>
            </a:r>
          </a:p>
          <a:p>
            <a:endParaRPr lang="en-US" sz="2800" dirty="0">
              <a:ea typeface="SimSun" panose="02010600030101010101" pitchFamily="2" charset="-122"/>
            </a:endParaRPr>
          </a:p>
          <a:p>
            <a:r>
              <a:rPr lang="en-US" sz="2800" dirty="0">
                <a:latin typeface="Times New Roman" panose="02020603050405020304" pitchFamily="18" charset="0"/>
                <a:ea typeface="SimSun" panose="02010600030101010101" pitchFamily="2" charset="-122"/>
              </a:rPr>
              <a:t>2016. Ph.D. in Electrical &amp; Computer Engineering.</a:t>
            </a:r>
          </a:p>
          <a:p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>
              <a:latin typeface="Time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CA7B7F6-2266-9F4C-A226-5274707E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A52CD5-CC3B-4CDE-A470-B49921B6AD75}" type="slidenum">
              <a:rPr lang="ja-JP" altLang="en-US" smtClean="0"/>
              <a:pPr>
                <a:defRPr/>
              </a:pPr>
              <a:t>3</a:t>
            </a:fld>
            <a:endParaRPr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290DB0E-1415-7147-A29F-F9E2CB300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1219200"/>
            <a:ext cx="2271416" cy="1505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F33106E8-7D0F-984E-83FB-EDD131349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1143000"/>
            <a:ext cx="2207518" cy="177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80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wide-tunable IC lasers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170" name="Picture 2" descr="C:\_work\_OU PhD Research\Dissertation area\CH7\Fig7-4, IV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8943"/>
            <a:ext cx="4971207" cy="384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338943"/>
            <a:ext cx="4172793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952498" y="5155268"/>
            <a:ext cx="75819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red-shifted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~180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900 nm)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around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=7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∆U= 3V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evidence of carrier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unpinning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 power efficiency, indicates small differential modal gain and high loss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7400" y="6400800"/>
            <a:ext cx="4189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Y. Jiang, et al., J. Appl. Phys., 115,113101(2014)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3339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Times New Roman"/>
                <a:cs typeface="Times New Roman"/>
              </a:rPr>
              <a:t>GaSb</a:t>
            </a:r>
            <a:r>
              <a:rPr lang="en-US" dirty="0" smtClean="0">
                <a:latin typeface="Times New Roman"/>
                <a:cs typeface="Times New Roman"/>
              </a:rPr>
              <a:t>-based type-I IC lasers at </a:t>
            </a:r>
            <a:r>
              <a:rPr lang="en-US" dirty="0" err="1" smtClean="0">
                <a:latin typeface="Times New Roman"/>
                <a:cs typeface="Times New Roman"/>
              </a:rPr>
              <a:t>λ</a:t>
            </a:r>
            <a:r>
              <a:rPr lang="en-US" dirty="0" smtClean="0">
                <a:latin typeface="Times New Roman"/>
                <a:cs typeface="Times New Roman"/>
              </a:rPr>
              <a:t>=3.2μm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" r="39807" b="34670"/>
          <a:stretch/>
        </p:blipFill>
        <p:spPr bwMode="auto">
          <a:xfrm>
            <a:off x="-304800" y="1295400"/>
            <a:ext cx="4667738" cy="3581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0" y="5334000"/>
            <a:ext cx="3158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carrier transition in type-I QW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carrier recycling in type-II QWs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" r="33905" b="34747"/>
          <a:stretch/>
        </p:blipFill>
        <p:spPr bwMode="auto">
          <a:xfrm>
            <a:off x="3962400" y="1066801"/>
            <a:ext cx="5181600" cy="381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29200" y="5105400"/>
            <a:ext cx="3514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J</a:t>
            </a:r>
            <a:r>
              <a:rPr lang="en-US" baseline="-25000" dirty="0" smtClean="0">
                <a:latin typeface="Times New Roman"/>
                <a:cs typeface="Times New Roman"/>
              </a:rPr>
              <a:t>th</a:t>
            </a:r>
            <a:r>
              <a:rPr lang="en-US" dirty="0" smtClean="0">
                <a:latin typeface="Times New Roman"/>
                <a:cs typeface="Times New Roman"/>
              </a:rPr>
              <a:t>= 300 A/cm</a:t>
            </a:r>
            <a:r>
              <a:rPr lang="en-US" baseline="30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 at pulsed 300K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6-stage cascade core, SL waveguide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material grown by NRC of Canada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5000" y="6324600"/>
            <a:ext cx="4491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Y. Jiang, et al., Appl. Phys. </a:t>
            </a:r>
            <a:r>
              <a:rPr lang="en-US" sz="1600" dirty="0" err="1" smtClean="0">
                <a:latin typeface="Times New Roman"/>
                <a:cs typeface="Times New Roman"/>
              </a:rPr>
              <a:t>Lett</a:t>
            </a:r>
            <a:r>
              <a:rPr lang="en-US" sz="1600" dirty="0" smtClean="0">
                <a:latin typeface="Times New Roman"/>
                <a:cs typeface="Times New Roman"/>
              </a:rPr>
              <a:t>., 106, 041117(2015)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0599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detour after graduation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8392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factors affecting me pausing MIR laser research: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insufficient funding even before my graduation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lack of security clearance for US IR laser industry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NIR laser is more marketable than MIR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e.g. </a:t>
            </a:r>
            <a:r>
              <a:rPr lang="en-US" sz="2000" dirty="0" err="1" smtClean="0"/>
              <a:t>Hesai</a:t>
            </a:r>
            <a:r>
              <a:rPr lang="en-US" sz="2000" dirty="0" smtClean="0"/>
              <a:t> </a:t>
            </a:r>
            <a:r>
              <a:rPr lang="en-US" sz="2000" dirty="0"/>
              <a:t>Photonics Technology </a:t>
            </a:r>
            <a:r>
              <a:rPr lang="en-US" sz="2000" dirty="0"/>
              <a:t>(</a:t>
            </a:r>
            <a:r>
              <a:rPr lang="en-US" sz="2000" dirty="0" smtClean="0"/>
              <a:t>禾赛)</a:t>
            </a:r>
            <a:r>
              <a:rPr lang="en-US" sz="2000" dirty="0" smtClean="0"/>
              <a:t>:Laser</a:t>
            </a:r>
            <a:r>
              <a:rPr lang="en-US" sz="2000" dirty="0"/>
              <a:t>-Based Remote Methane Leak </a:t>
            </a:r>
            <a:r>
              <a:rPr lang="en-US" sz="2000" dirty="0" smtClean="0"/>
              <a:t>Detector</a:t>
            </a:r>
          </a:p>
          <a:p>
            <a:pPr>
              <a:buFont typeface="Arial"/>
              <a:buChar char="•"/>
            </a:pPr>
            <a:r>
              <a:rPr lang="en-US" dirty="0" smtClean="0"/>
              <a:t>A dive into this 3rd AI wave: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a probability/statistical approach to digest huge data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bottlenecks: black box, expensive (robotic arms, </a:t>
            </a:r>
            <a:r>
              <a:rPr lang="en-US" dirty="0" err="1" smtClean="0"/>
              <a:t>lidar</a:t>
            </a:r>
            <a:r>
              <a:rPr lang="en-US" dirty="0" smtClean="0"/>
              <a:t>)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rethink the fundamentals in a hyper-information age</a:t>
            </a:r>
          </a:p>
          <a:p>
            <a:pPr lvl="1">
              <a:buFont typeface="Arial"/>
              <a:buChar char="•"/>
            </a:pPr>
            <a:r>
              <a:rPr lang="en-US" dirty="0"/>
              <a:t>Do we </a:t>
            </a:r>
            <a:r>
              <a:rPr lang="en-US" dirty="0">
                <a:solidFill>
                  <a:srgbClr val="FF0000"/>
                </a:solidFill>
              </a:rPr>
              <a:t>frame the question correctly and accurately</a:t>
            </a:r>
            <a:r>
              <a:rPr lang="en-US" dirty="0"/>
              <a:t>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25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What I can do for </a:t>
            </a:r>
            <a:r>
              <a:rPr lang="en-US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Hisense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Photonics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Improve laser design from theoretical and practical way</a:t>
            </a:r>
          </a:p>
          <a:p>
            <a:r>
              <a:rPr lang="en-US" sz="2800" dirty="0" smtClean="0"/>
              <a:t>Fully characterize laser and failure analysis at all stages</a:t>
            </a:r>
          </a:p>
          <a:p>
            <a:r>
              <a:rPr lang="en-US" sz="2800" dirty="0" smtClean="0"/>
              <a:t>Automate data collection and processing </a:t>
            </a:r>
          </a:p>
          <a:p>
            <a:r>
              <a:rPr lang="en-US" sz="2800" dirty="0" smtClean="0"/>
              <a:t>Assist transition from research phase to mass production</a:t>
            </a:r>
          </a:p>
          <a:p>
            <a:r>
              <a:rPr lang="en-US" sz="2800" dirty="0" smtClean="0"/>
              <a:t>Clarify customer's </a:t>
            </a:r>
            <a:r>
              <a:rPr lang="en-US" sz="2800" smtClean="0"/>
              <a:t>specific needs </a:t>
            </a:r>
            <a:r>
              <a:rPr lang="en-US" sz="2800" dirty="0" smtClean="0"/>
              <a:t>and </a:t>
            </a:r>
            <a:r>
              <a:rPr lang="en-US" sz="2800" smtClean="0"/>
              <a:t>provide solutions</a:t>
            </a:r>
            <a:endParaRPr lang="en-US" sz="2800" dirty="0" smtClean="0"/>
          </a:p>
          <a:p>
            <a:r>
              <a:rPr lang="en-US" sz="2800" dirty="0" smtClean="0"/>
              <a:t>Research for novel lasers and system integration to satisfy future’s requirement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41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30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Waveguide variations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76200" y="3124200"/>
            <a:ext cx="3681956" cy="3200400"/>
            <a:chOff x="228600" y="1524000"/>
            <a:chExt cx="3681956" cy="3200400"/>
          </a:xfrm>
        </p:grpSpPr>
        <p:grpSp>
          <p:nvGrpSpPr>
            <p:cNvPr id="48" name="Group 47"/>
            <p:cNvGrpSpPr/>
            <p:nvPr/>
          </p:nvGrpSpPr>
          <p:grpSpPr>
            <a:xfrm>
              <a:off x="228600" y="1524000"/>
              <a:ext cx="3631679" cy="3200400"/>
              <a:chOff x="330721" y="1625600"/>
              <a:chExt cx="3403079" cy="3008923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30721" y="1905000"/>
                <a:ext cx="3403079" cy="2729523"/>
                <a:chOff x="609600" y="2362200"/>
                <a:chExt cx="2819400" cy="2233246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609600" y="4038600"/>
                  <a:ext cx="2819400" cy="55684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</a:t>
                  </a:r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Substrate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1210564" y="3429000"/>
                  <a:ext cx="1532636" cy="34583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1219200" y="2971800"/>
                  <a:ext cx="1524000" cy="457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Cascade Stages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609600" y="3774831"/>
                  <a:ext cx="2819399" cy="2637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</a:t>
                  </a:r>
                  <a:r>
                    <a:rPr lang="en-US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</a:t>
                  </a:r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Plasmon</a:t>
                  </a:r>
                  <a:r>
                    <a:rPr lang="en-US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cladding</a:t>
                  </a:r>
                  <a:r>
                    <a:rPr lang="en-US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n~3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1219200" y="2602523"/>
                  <a:ext cx="1524000" cy="36927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InAs Spacer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1219200" y="2362200"/>
                  <a:ext cx="1524000" cy="2403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3333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Plasmon cladding</a:t>
                  </a:r>
                  <a:endParaRPr lang="en-US" dirty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1056098" y="1625600"/>
                <a:ext cx="1839502" cy="279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Contact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3079879" y="2726174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=3.45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079878" y="3288268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n=3.49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H="1">
              <a:off x="2895600" y="28956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2895600" y="3505200"/>
              <a:ext cx="2235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5669428" y="1618476"/>
            <a:ext cx="3166251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tunable refractive index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 flexible waveguide design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62" y="1905000"/>
            <a:ext cx="4752975" cy="80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90" y="4330180"/>
            <a:ext cx="5318760" cy="19944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45577" y="838200"/>
            <a:ext cx="1208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plasmon </a:t>
            </a:r>
          </a:p>
          <a:p>
            <a:r>
              <a:rPr lang="en-US" sz="20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en-US" sz="2000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021162" y="1524000"/>
            <a:ext cx="0" cy="358140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756324" y="838200"/>
            <a:ext cx="1577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doping 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4545162" y="1524000"/>
            <a:ext cx="0" cy="3600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62000" y="2724090"/>
            <a:ext cx="2273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cladding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800600" y="3134082"/>
            <a:ext cx="40350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asymmetric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further simplify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easier to fabricate top DFB grating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8437" y="1683988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Drude model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202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CC0000"/>
                </a:solidFill>
                <a:ea typeface="黑体" pitchFamily="2" charset="-122"/>
              </a:rPr>
              <a:t>基本</a:t>
            </a: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结构和参数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2" name="Text Box 6"/>
          <p:cNvSpPr txBox="1">
            <a:spLocks noChangeArrowheads="1"/>
          </p:cNvSpPr>
          <p:nvPr/>
        </p:nvSpPr>
        <p:spPr bwMode="auto">
          <a:xfrm>
            <a:off x="304800" y="6172200"/>
            <a:ext cx="403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zh-CN" sz="2400" b="1" dirty="0">
                <a:latin typeface="Times New Roman" pitchFamily="18" charset="0"/>
                <a:ea typeface="楷体_GB2312" pitchFamily="49" charset="-122"/>
              </a:rPr>
              <a:t>SE-DFB-QCL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结构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示意图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3" name="Text Box 718"/>
          <p:cNvSpPr txBox="1">
            <a:spLocks noChangeArrowheads="1"/>
          </p:cNvSpPr>
          <p:nvPr/>
        </p:nvSpPr>
        <p:spPr bwMode="auto">
          <a:xfrm>
            <a:off x="4724400" y="64008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各层掺杂浓度及折射率</a:t>
            </a:r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 dirty="0" smtClean="0">
                <a:latin typeface="楷体_GB2312" pitchFamily="49" charset="-122"/>
                <a:ea typeface="楷体_GB2312" pitchFamily="49" charset="-122"/>
              </a:rPr>
              <a:t>基于耦合波模型的理论计算</a:t>
            </a:r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1" name="图片 10" descr="图片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4533561" cy="4657344"/>
          </a:xfrm>
          <a:prstGeom prst="rect">
            <a:avLst/>
          </a:prstGeom>
        </p:spPr>
      </p:pic>
      <p:pic>
        <p:nvPicPr>
          <p:cNvPr id="17457" name="Picture 4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3429000"/>
            <a:ext cx="4724401" cy="288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 Box 220"/>
          <p:cNvSpPr txBox="1">
            <a:spLocks noChangeArrowheads="1"/>
          </p:cNvSpPr>
          <p:nvPr/>
        </p:nvSpPr>
        <p:spPr bwMode="auto">
          <a:xfrm>
            <a:off x="5791200" y="1371600"/>
            <a:ext cx="2971800" cy="19389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激射波长：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~ 4.7 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</a:rPr>
              <a:t>µm</a:t>
            </a:r>
          </a:p>
          <a:p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有效折射率：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</a:rPr>
              <a:t>~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3.16</a:t>
            </a:r>
            <a:endParaRPr lang="en-US" altLang="zh-CN" sz="2400" dirty="0">
              <a:latin typeface="Times New Roman" pitchFamily="18" charset="0"/>
              <a:ea typeface="黑体" pitchFamily="2" charset="-122"/>
            </a:endParaRPr>
          </a:p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周期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：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~1.48 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</a:rPr>
              <a:t>µm</a:t>
            </a:r>
          </a:p>
          <a:p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深度：</a:t>
            </a:r>
            <a:r>
              <a:rPr lang="en-US" altLang="zh-CN" sz="2400" dirty="0" smtClean="0">
                <a:latin typeface="Times New Roman" pitchFamily="18" charset="0"/>
                <a:ea typeface="黑体" pitchFamily="2" charset="-122"/>
              </a:rPr>
              <a:t>~0.5 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</a:rPr>
              <a:t>µm</a:t>
            </a:r>
          </a:p>
          <a:p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占空比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：？</a:t>
            </a:r>
            <a:endParaRPr lang="en-US" altLang="zh-CN" sz="2400" dirty="0"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4" name="虚尾箭头 13"/>
          <p:cNvSpPr/>
          <p:nvPr/>
        </p:nvSpPr>
        <p:spPr>
          <a:xfrm>
            <a:off x="4038600" y="2362200"/>
            <a:ext cx="1524000" cy="762000"/>
          </a:xfrm>
          <a:prstGeom prst="strip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室温设计</a:t>
            </a:r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646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器件后工艺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zh-CN" altLang="en-US" sz="3600" dirty="0" smtClean="0">
                <a:latin typeface="Times New Roman" pitchFamily="18" charset="0"/>
                <a:ea typeface="黑体" pitchFamily="2" charset="-122"/>
              </a:rPr>
              <a:t>波长</a:t>
            </a:r>
            <a:r>
              <a:rPr lang="en-US" altLang="zh-CN" sz="3600" dirty="0" smtClean="0">
                <a:latin typeface="Times New Roman" pitchFamily="18" charset="0"/>
                <a:ea typeface="黑体" pitchFamily="2" charset="-122"/>
              </a:rPr>
              <a:t>4.6 </a:t>
            </a:r>
            <a:r>
              <a:rPr lang="en-US" altLang="zh-CN" sz="3600" dirty="0" smtClean="0">
                <a:latin typeface="Times New Roman" pitchFamily="18" charset="0"/>
              </a:rPr>
              <a:t>µm SE-DFB-QCL</a:t>
            </a:r>
            <a:r>
              <a:rPr lang="zh-CN" altLang="en-US" sz="3600" dirty="0" smtClean="0">
                <a:ea typeface="黑体" pitchFamily="2" charset="-122"/>
              </a:rPr>
              <a:t>的制备</a:t>
            </a:r>
            <a:endParaRPr lang="zh-CN" altLang="en-US" sz="3600" dirty="0" smtClean="0"/>
          </a:p>
          <a:p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0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0" y="2609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2619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8174" name="Picture 4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0"/>
            <a:ext cx="588752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75" name="Picture 4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1447800"/>
            <a:ext cx="256913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77" name="Picture 4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1" y="2971800"/>
            <a:ext cx="5029200" cy="14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78" name="Picture 5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" y="4648200"/>
            <a:ext cx="5410200" cy="1492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79" name="Picture 5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26947" y="4648200"/>
            <a:ext cx="3617053" cy="1465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81" name="Picture 5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43000" y="2971800"/>
            <a:ext cx="2514600" cy="1398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182" name="Rectangle 54"/>
          <p:cNvSpPr>
            <a:spLocks noChangeArrowheads="1"/>
          </p:cNvSpPr>
          <p:nvPr/>
        </p:nvSpPr>
        <p:spPr bwMode="auto">
          <a:xfrm>
            <a:off x="228600" y="3048000"/>
            <a:ext cx="685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SiO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762000" y="3048000"/>
            <a:ext cx="457200" cy="76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808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器件最终形貌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zh-CN" altLang="en-US" sz="3600" dirty="0" smtClean="0">
                <a:latin typeface="Times New Roman" pitchFamily="18" charset="0"/>
                <a:ea typeface="黑体" pitchFamily="2" charset="-122"/>
              </a:rPr>
              <a:t>波长</a:t>
            </a:r>
            <a:r>
              <a:rPr lang="en-US" altLang="zh-CN" sz="3600" dirty="0" smtClean="0">
                <a:latin typeface="Times New Roman" pitchFamily="18" charset="0"/>
                <a:ea typeface="黑体" pitchFamily="2" charset="-122"/>
              </a:rPr>
              <a:t>4.6 </a:t>
            </a:r>
            <a:r>
              <a:rPr lang="en-US" altLang="zh-CN" sz="3600" dirty="0" smtClean="0">
                <a:latin typeface="Times New Roman" pitchFamily="18" charset="0"/>
              </a:rPr>
              <a:t>µm SE-DFB-QCL</a:t>
            </a:r>
            <a:r>
              <a:rPr lang="zh-CN" altLang="en-US" sz="3600" dirty="0" smtClean="0">
                <a:ea typeface="黑体" pitchFamily="2" charset="-122"/>
              </a:rPr>
              <a:t>的制备</a:t>
            </a:r>
            <a:endParaRPr lang="zh-CN" altLang="en-US" sz="3600" dirty="0" smtClean="0"/>
          </a:p>
          <a:p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0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0" y="2609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2619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1" name="图片 20" descr="Layout7，发文章专用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600200"/>
            <a:ext cx="6858000" cy="487342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086600" y="3429000"/>
            <a:ext cx="1981200" cy="16312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实际尺寸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周期：</a:t>
            </a:r>
            <a:r>
              <a:rPr lang="en-US" altLang="zh-CN" dirty="0" smtClean="0">
                <a:latin typeface="Times New Roman" pitchFamily="18" charset="0"/>
                <a:ea typeface="黑体" pitchFamily="2" charset="-122"/>
              </a:rPr>
              <a:t>~1.48 µm</a:t>
            </a:r>
          </a:p>
          <a:p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深度：</a:t>
            </a:r>
            <a:r>
              <a:rPr lang="en-US" altLang="zh-CN" dirty="0" smtClean="0">
                <a:latin typeface="Times New Roman" pitchFamily="18" charset="0"/>
                <a:ea typeface="黑体" pitchFamily="2" charset="-122"/>
              </a:rPr>
              <a:t>~0.7 µm</a:t>
            </a:r>
          </a:p>
          <a:p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占空比：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25%</a:t>
            </a:r>
            <a:endParaRPr lang="en-US" altLang="zh-CN" dirty="0"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102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0" y="99060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CC0000"/>
                </a:solidFill>
                <a:ea typeface="黑体" pitchFamily="2" charset="-122"/>
              </a:rPr>
              <a:t>光谱</a:t>
            </a:r>
            <a:endParaRPr lang="zh-CN" altLang="en-US" sz="2400" b="1" dirty="0">
              <a:solidFill>
                <a:srgbClr val="CC0000"/>
              </a:solidFill>
              <a:ea typeface="黑体" pitchFamily="2" charset="-122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152400" y="3962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14" name="Rectangle 11"/>
          <p:cNvSpPr>
            <a:spLocks noChangeArrowheads="1"/>
          </p:cNvSpPr>
          <p:nvPr/>
        </p:nvSpPr>
        <p:spPr bwMode="auto">
          <a:xfrm>
            <a:off x="228600" y="3505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55" name="Text Box 769"/>
          <p:cNvSpPr txBox="1">
            <a:spLocks noChangeArrowheads="1"/>
          </p:cNvSpPr>
          <p:nvPr/>
        </p:nvSpPr>
        <p:spPr bwMode="auto">
          <a:xfrm>
            <a:off x="76200" y="76200"/>
            <a:ext cx="8839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r>
              <a:rPr lang="zh-CN" altLang="en-US" sz="3600" dirty="0" smtClean="0">
                <a:latin typeface="Times New Roman" pitchFamily="18" charset="0"/>
                <a:ea typeface="黑体" pitchFamily="2" charset="-122"/>
              </a:rPr>
              <a:t>波长</a:t>
            </a:r>
            <a:r>
              <a:rPr lang="en-US" altLang="zh-CN" sz="3600" dirty="0" smtClean="0">
                <a:latin typeface="Times New Roman" pitchFamily="18" charset="0"/>
                <a:ea typeface="黑体" pitchFamily="2" charset="-122"/>
              </a:rPr>
              <a:t>4.6 </a:t>
            </a:r>
            <a:r>
              <a:rPr lang="en-US" altLang="zh-CN" sz="3600" dirty="0" smtClean="0">
                <a:latin typeface="Times New Roman" pitchFamily="18" charset="0"/>
              </a:rPr>
              <a:t>µm SE-DFB-QCL</a:t>
            </a:r>
            <a:r>
              <a:rPr lang="zh-CN" altLang="en-US" sz="3600" dirty="0" smtClean="0">
                <a:ea typeface="黑体" pitchFamily="2" charset="-122"/>
              </a:rPr>
              <a:t>的表征</a:t>
            </a:r>
            <a:endParaRPr lang="zh-CN" altLang="en-US" sz="3600" dirty="0" smtClean="0"/>
          </a:p>
          <a:p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7" name="图片 6" descr="Graph4，变温光谱，5个谱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600201"/>
            <a:ext cx="5791200" cy="44945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5400" y="6172200"/>
            <a:ext cx="6629400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/>
              <a:t>单模，</a:t>
            </a:r>
            <a:r>
              <a:rPr lang="en-US" altLang="zh-CN" sz="2400" dirty="0" smtClean="0"/>
              <a:t>SMSR&gt;15 dB</a:t>
            </a:r>
            <a:r>
              <a:rPr lang="zh-CN" altLang="en-US" sz="2400" dirty="0" smtClean="0"/>
              <a:t>，中心波长</a:t>
            </a:r>
            <a:r>
              <a:rPr lang="en-US" altLang="zh-CN" sz="2400" dirty="0" smtClean="0"/>
              <a:t>4.5748~4.6795 </a:t>
            </a:r>
            <a:r>
              <a:rPr lang="en-US" altLang="zh-CN" sz="2400" dirty="0" err="1" smtClean="0"/>
              <a:t>μm</a:t>
            </a:r>
            <a:endParaRPr lang="zh-CN" altLang="en-US" sz="2400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E3378-DF98-41CE-B109-66062A30A5B6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3123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research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-based Quantum Cascade (QC) Lasers</a:t>
            </a:r>
          </a:p>
          <a:p>
            <a:pPr lvl="1">
              <a:buFont typeface="Wingdings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urface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-emitting DFB QC lasers at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4.6 µm </a:t>
            </a:r>
          </a:p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InAs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-based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Interband Cascade (IC)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Single-mode DFB IC laser at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=4.5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b="1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 operation above RT at </a:t>
            </a:r>
            <a:r>
              <a:rPr lang="el-GR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=4.6-4.8 </a:t>
            </a:r>
            <a:r>
              <a:rPr lang="el-GR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Pulsed operation above RT at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=6.2-6.7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widely tunable IC laser near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=7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GaSb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type-I IC lasers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 operation above RT at </a:t>
            </a:r>
            <a:r>
              <a:rPr lang="el-GR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=3.2 </a:t>
            </a:r>
            <a:r>
              <a:rPr lang="el-GR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3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3807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interband cascade (IC) lasers?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6553200" cy="3505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Mid-IR: 3-8 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m;  Long-IR: 8~15 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</a:t>
            </a:r>
          </a:p>
          <a:p>
            <a:pPr>
              <a:buFont typeface="Wingdings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Gas-sensing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(ppb-level trace gas)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Ø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Ø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Free space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optical communications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Ø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_work\_OU PhD Research\Dissertation area\CH1\Figure 1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99" y="1524000"/>
            <a:ext cx="3695701" cy="198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191000"/>
            <a:ext cx="2749113" cy="20388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90600"/>
            <a:ext cx="2792730" cy="152497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895500" y="5715000"/>
            <a:ext cx="52795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 pitchFamily="2" charset="0"/>
              </a:rPr>
              <a:t>Highly energy efficient! 1/10 of </a:t>
            </a:r>
            <a:r>
              <a:rPr lang="en-US" dirty="0" smtClean="0">
                <a:latin typeface="Times" pitchFamily="2" charset="0"/>
              </a:rPr>
              <a:t>competitor (QC laser). </a:t>
            </a:r>
          </a:p>
          <a:p>
            <a:r>
              <a:rPr lang="en-US" dirty="0" smtClean="0">
                <a:latin typeface="Times" pitchFamily="2" charset="0"/>
              </a:rPr>
              <a:t>Using </a:t>
            </a:r>
            <a:r>
              <a:rPr lang="en-US" dirty="0" smtClean="0"/>
              <a:t>iPhone </a:t>
            </a:r>
            <a:r>
              <a:rPr lang="en-US" dirty="0"/>
              <a:t>6 battery (10.5 </a:t>
            </a:r>
            <a:r>
              <a:rPr lang="en-US" dirty="0" err="1"/>
              <a:t>Wh</a:t>
            </a:r>
            <a:r>
              <a:rPr lang="en-US" dirty="0"/>
              <a:t>) can work ~50 hours.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0" y="2667000"/>
            <a:ext cx="289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 smtClean="0">
                <a:latin typeface="Times New Roman"/>
                <a:cs typeface="Times New Roman"/>
              </a:rPr>
              <a:t>Launch:  2011.11.26</a:t>
            </a:r>
          </a:p>
          <a:p>
            <a:r>
              <a:rPr lang="en-US" baseline="30000" dirty="0" smtClean="0">
                <a:latin typeface="Times New Roman"/>
                <a:cs typeface="Times New Roman"/>
              </a:rPr>
              <a:t>Landing: 2012.8.6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3505200"/>
            <a:ext cx="3886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2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ethane </a:t>
            </a:r>
            <a:r>
              <a:rPr lang="en-US" dirty="0"/>
              <a:t>on </a:t>
            </a:r>
            <a:r>
              <a:rPr lang="en-US" dirty="0" smtClean="0"/>
              <a:t>Mars? No?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59476"/>
            <a:ext cx="5509260" cy="553212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28600" y="4343400"/>
            <a:ext cx="3200400" cy="533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32700" y="4091970"/>
            <a:ext cx="4010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One year after landing…</a:t>
            </a:r>
          </a:p>
        </p:txBody>
      </p:sp>
    </p:spTree>
    <p:extLst>
      <p:ext uri="{BB962C8B-B14F-4D97-AF65-F5344CB8AC3E}">
        <p14:creationId xmlns:p14="http://schemas.microsoft.com/office/powerpoint/2010/main" val="3049691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Methane </a:t>
            </a:r>
            <a:r>
              <a:rPr lang="en-US" dirty="0"/>
              <a:t>on </a:t>
            </a:r>
            <a:r>
              <a:rPr lang="en-US" dirty="0" smtClean="0"/>
              <a:t>Mars? Yes!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70" y="1676399"/>
            <a:ext cx="4724400" cy="3087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1524000"/>
            <a:ext cx="3622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year passes</a:t>
            </a:r>
            <a:r>
              <a:rPr lang="en-US" sz="2800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667000"/>
            <a:ext cx="4610615" cy="381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" y="5715000"/>
            <a:ext cx="3583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Mars year =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687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earth days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Mars day = 1 earth day + 41 min</a:t>
            </a: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4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6200" y="1143000"/>
            <a:ext cx="7239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Shared issues for any interband lasers: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free carrier absorption loss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Auger recombination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dominates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(=e∙n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cascade structure 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 n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 reduce Auger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Analogy: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transmission line -&gt; lower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ohmic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loss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9906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interband cascade (IC)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lasers?</a:t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vs. non-cascade interband lasers</a:t>
            </a:r>
            <a:endParaRPr lang="en-US" sz="31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286000"/>
            <a:ext cx="3124199" cy="26698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562600" y="1981200"/>
            <a:ext cx="3505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Yang</a:t>
            </a:r>
            <a:r>
              <a:rPr lang="en-US" sz="14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sz="1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Pei</a:t>
            </a:r>
            <a:r>
              <a:rPr lang="en-US" sz="14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J. Appl. Phys. 79,8197(1996</a:t>
            </a:r>
            <a:r>
              <a:rPr lang="en-US" sz="1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887341"/>
              </p:ext>
            </p:extLst>
          </p:nvPr>
        </p:nvGraphicFramePr>
        <p:xfrm>
          <a:off x="533400" y="3657600"/>
          <a:ext cx="457200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/>
                <a:gridCol w="1400776"/>
                <a:gridCol w="1316965"/>
                <a:gridCol w="1473260"/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equivalent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difference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MQW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laser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parallel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voltage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 laser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current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5029200"/>
            <a:ext cx="2362200" cy="1685136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247431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" name="Equation" r:id="rId6" imgW="114300" imgH="165100" progId="Equation.3">
                  <p:embed/>
                </p:oleObj>
              </mc:Choice>
              <mc:Fallback>
                <p:oleObj name="Equation" r:id="rId6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291298"/>
              </p:ext>
            </p:extLst>
          </p:nvPr>
        </p:nvGraphicFramePr>
        <p:xfrm>
          <a:off x="838200" y="2286001"/>
          <a:ext cx="3886200" cy="42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" name="Equation" r:id="rId8" imgW="2349500" imgH="254000" progId="Equation.3">
                  <p:embed/>
                </p:oleObj>
              </mc:Choice>
              <mc:Fallback>
                <p:oleObj name="Equation" r:id="rId8" imgW="23495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38200" y="2286001"/>
                        <a:ext cx="3886200" cy="420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766127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" name="Equation" r:id="rId10" imgW="114300" imgH="165100" progId="Equation.3">
                  <p:embed/>
                </p:oleObj>
              </mc:Choice>
              <mc:Fallback>
                <p:oleObj name="Equation" r:id="rId10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174070"/>
              </p:ext>
            </p:extLst>
          </p:nvPr>
        </p:nvGraphicFramePr>
        <p:xfrm>
          <a:off x="3632201" y="1600200"/>
          <a:ext cx="482599" cy="30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" name="Equation" r:id="rId12" imgW="317500" imgH="203200" progId="Equation.3">
                  <p:embed/>
                </p:oleObj>
              </mc:Choice>
              <mc:Fallback>
                <p:oleObj name="Equation" r:id="rId12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32201" y="1600200"/>
                        <a:ext cx="482599" cy="30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8600" y="6041648"/>
            <a:ext cx="537817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/>
                <a:cs typeface="Times New Roman"/>
              </a:rPr>
              <a:t>GaN</a:t>
            </a:r>
            <a:r>
              <a:rPr lang="en-US" dirty="0" smtClean="0">
                <a:latin typeface="Times New Roman"/>
                <a:cs typeface="Times New Roman"/>
              </a:rPr>
              <a:t> LED in a cascade style </a:t>
            </a:r>
            <a:r>
              <a:rPr lang="en-US" dirty="0" smtClean="0">
                <a:latin typeface="Times New Roman"/>
                <a:cs typeface="Times New Roman"/>
              </a:rPr>
              <a:t>overcame </a:t>
            </a:r>
            <a:r>
              <a:rPr lang="en-US" dirty="0" smtClean="0">
                <a:latin typeface="Times New Roman"/>
                <a:cs typeface="Times New Roman"/>
              </a:rPr>
              <a:t>efficiency droop.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F. </a:t>
            </a:r>
            <a:r>
              <a:rPr lang="en-US" sz="1600" dirty="0" err="1" smtClean="0">
                <a:latin typeface="Times New Roman"/>
                <a:cs typeface="Times New Roman"/>
              </a:rPr>
              <a:t>Akyol</a:t>
            </a:r>
            <a:r>
              <a:rPr lang="en-US" sz="1600" dirty="0" smtClean="0">
                <a:latin typeface="Times New Roman"/>
                <a:cs typeface="Times New Roman"/>
              </a:rPr>
              <a:t>, et al., Appl. Phys. </a:t>
            </a:r>
            <a:r>
              <a:rPr lang="en-US" sz="1600" dirty="0" err="1" smtClean="0">
                <a:latin typeface="Times New Roman"/>
                <a:cs typeface="Times New Roman"/>
              </a:rPr>
              <a:t>Lett</a:t>
            </a:r>
            <a:r>
              <a:rPr lang="en-US" sz="1600" dirty="0" smtClean="0">
                <a:latin typeface="Times New Roman"/>
                <a:cs typeface="Times New Roman"/>
              </a:rPr>
              <a:t>. 103,081107(2013)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0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05800" cy="609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Only two technologies capable of CW RT in mid-IR</a:t>
            </a: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4643962"/>
              </p:ext>
            </p:extLst>
          </p:nvPr>
        </p:nvGraphicFramePr>
        <p:xfrm>
          <a:off x="152400" y="1600200"/>
          <a:ext cx="87630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7834"/>
                <a:gridCol w="2688166"/>
                <a:gridCol w="2667000"/>
              </a:tblGrid>
              <a:tr h="3708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QC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laser</a:t>
                      </a:r>
                      <a:endParaRPr 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 laser</a:t>
                      </a:r>
                      <a:endParaRPr 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system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InGaAs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InAlAs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effectLst/>
                          <a:latin typeface="Times New Roman"/>
                          <a:ea typeface="宋体"/>
                        </a:rPr>
                        <a:t>InAs/</a:t>
                      </a:r>
                      <a:r>
                        <a:rPr lang="en-US" sz="2400" dirty="0" err="1" smtClean="0">
                          <a:effectLst/>
                          <a:latin typeface="Times New Roman"/>
                          <a:ea typeface="宋体"/>
                        </a:rPr>
                        <a:t>GaSb</a:t>
                      </a:r>
                      <a:r>
                        <a:rPr lang="en-US" sz="2400" dirty="0" smtClean="0">
                          <a:effectLst/>
                          <a:latin typeface="Times New Roman"/>
                          <a:ea typeface="宋体"/>
                        </a:rPr>
                        <a:t>/AlSb</a:t>
                      </a:r>
                      <a:r>
                        <a:rPr lang="en-US" sz="1800" dirty="0" smtClean="0">
                          <a:effectLst/>
                          <a:latin typeface="Times New Roman"/>
                          <a:ea typeface="宋体"/>
                        </a:rPr>
                        <a:t> 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carrier transition, lifetime</a:t>
                      </a:r>
                      <a:endParaRPr lang="en-US" sz="2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inter-subband, ~1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interband, ~</a:t>
                      </a:r>
                      <a:r>
                        <a:rPr lang="en-US" sz="2400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 ns </a:t>
                      </a:r>
                      <a:endParaRPr lang="en-US" sz="2400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threshold current density</a:t>
                      </a:r>
                      <a:endParaRPr lang="en-US" sz="2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860 A/cm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@4.6</a:t>
                      </a:r>
                      <a:r>
                        <a:rPr lang="el-GR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 A/cm</a:t>
                      </a:r>
                      <a:r>
                        <a:rPr lang="en-US" sz="2400" b="1" kern="1200" baseline="30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400" b="1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@3.6</a:t>
                      </a:r>
                      <a:r>
                        <a:rPr lang="el-GR" sz="2400" b="1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en-US" sz="2400" b="1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  <a:endParaRPr lang="en-US" sz="24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threshold voltage</a:t>
                      </a:r>
                      <a:endParaRPr lang="en-US" sz="2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12.8 V (40 stages)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V 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(10 stages)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threshold power density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kW/cm</a:t>
                      </a:r>
                      <a:r>
                        <a:rPr lang="en-US" sz="24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 kW/cm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maximum output power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 W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thermal conductivity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W/</a:t>
                      </a:r>
                      <a:r>
                        <a:rPr lang="en-US" sz="2400" dirty="0" err="1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m∙K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宋体"/>
                        </a:rPr>
                        <a:t> 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GaSb:33; InAs:27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600" y="6167735"/>
            <a:ext cx="7709996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 laser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 better solution for battery powered applications.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1400" y="5536755"/>
            <a:ext cx="5160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ref: APL, 95,141113 (2009) ; APL, 102,231123(2013)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APL, 89,181102 (2011); Opt Exp., 22,7702(2014)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9906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interband cascade (IC)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lasers?</a:t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vs. quantum cascade (QC) lasers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3002882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5715</TotalTime>
  <Words>2148</Words>
  <Application>Microsoft Macintosh PowerPoint</Application>
  <PresentationFormat>On-screen Show (4:3)</PresentationFormat>
  <Paragraphs>453</Paragraphs>
  <Slides>39</Slides>
  <Notes>18</Notes>
  <HiddenSlides>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Office Theme</vt:lpstr>
      <vt:lpstr>Equation</vt:lpstr>
      <vt:lpstr>Presentation at Hisense Photonics</vt:lpstr>
      <vt:lpstr>Outline</vt:lpstr>
      <vt:lpstr>Educational Background</vt:lpstr>
      <vt:lpstr>My research experience</vt:lpstr>
      <vt:lpstr>Why interband cascade (IC) lasers?</vt:lpstr>
      <vt:lpstr>Methane on Mars? No?</vt:lpstr>
      <vt:lpstr>Methane on Mars? Yes!</vt:lpstr>
      <vt:lpstr>Why interband cascade (IC) lasers? vs. non-cascade interband lasers</vt:lpstr>
      <vt:lpstr>Why interband cascade (IC) lasers? vs. quantum cascade (QC) lasers</vt:lpstr>
      <vt:lpstr>Snapshot of IC laser development</vt:lpstr>
      <vt:lpstr>Real device &amp; testing set-up</vt:lpstr>
      <vt:lpstr>InAs-based Single-mode DFB IC laser</vt:lpstr>
      <vt:lpstr>Laser design by threshold analysis</vt:lpstr>
      <vt:lpstr>Band structure of IC laser</vt:lpstr>
      <vt:lpstr>Waveguide structures of IC lasers</vt:lpstr>
      <vt:lpstr>Optical waveguide optimization(1)</vt:lpstr>
      <vt:lpstr>Optical waveguide optimization(2)</vt:lpstr>
      <vt:lpstr>Optical waveguide optimization(3)</vt:lpstr>
      <vt:lpstr>CW RT operation at λ=4.6-4.8 μm (1) </vt:lpstr>
      <vt:lpstr>CW RT operation at λ=4.6-4.8 μm (2) </vt:lpstr>
      <vt:lpstr>This work compare with others </vt:lpstr>
      <vt:lpstr>IC laser designed at λ=6.2-6.7 μm  </vt:lpstr>
      <vt:lpstr>Pulsed RT operation at λ=6.2-6.7 μm</vt:lpstr>
      <vt:lpstr>2015 status of IC laser at λ&gt; 6μm </vt:lpstr>
      <vt:lpstr>Electrically wide-tunable IC lasers </vt:lpstr>
      <vt:lpstr>Electrically wide-tunable IC lasers </vt:lpstr>
      <vt:lpstr>Electrically wide-tunable IC lasers </vt:lpstr>
      <vt:lpstr>Electrically wide-tunable IC lasers </vt:lpstr>
      <vt:lpstr>Electrically wide-tunable IC lasers </vt:lpstr>
      <vt:lpstr>Electrically wide-tunable IC lasers </vt:lpstr>
      <vt:lpstr>GaSb-based type-I IC lasers at λ=3.2μm</vt:lpstr>
      <vt:lpstr>A detour after graduation </vt:lpstr>
      <vt:lpstr>What I can do for Hisense Photonics</vt:lpstr>
      <vt:lpstr>Back up</vt:lpstr>
      <vt:lpstr>Waveguide variations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High-performance InAs-based Interband Cascade Lasers</dc:title>
  <dc:creator>Yuchao_Macbook</dc:creator>
  <cp:lastModifiedBy>Yuchao Jiang</cp:lastModifiedBy>
  <cp:revision>810</cp:revision>
  <cp:lastPrinted>2016-04-26T23:08:48Z</cp:lastPrinted>
  <dcterms:created xsi:type="dcterms:W3CDTF">2006-08-16T00:00:00Z</dcterms:created>
  <dcterms:modified xsi:type="dcterms:W3CDTF">2018-12-08T18:59:19Z</dcterms:modified>
</cp:coreProperties>
</file>